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1" r:id="rId4"/>
    <p:sldId id="322" r:id="rId5"/>
    <p:sldId id="271" r:id="rId6"/>
    <p:sldId id="262" r:id="rId7"/>
    <p:sldId id="281" r:id="rId8"/>
    <p:sldId id="326" r:id="rId9"/>
    <p:sldId id="325" r:id="rId10"/>
    <p:sldId id="329" r:id="rId11"/>
    <p:sldId id="331" r:id="rId12"/>
    <p:sldId id="333" r:id="rId13"/>
    <p:sldId id="334" r:id="rId14"/>
    <p:sldId id="335" r:id="rId15"/>
    <p:sldId id="340" r:id="rId16"/>
    <p:sldId id="341" r:id="rId17"/>
    <p:sldId id="342" r:id="rId18"/>
    <p:sldId id="266" r:id="rId19"/>
    <p:sldId id="275" r:id="rId20"/>
    <p:sldId id="346" r:id="rId21"/>
    <p:sldId id="347" r:id="rId22"/>
    <p:sldId id="348" r:id="rId23"/>
    <p:sldId id="349" r:id="rId24"/>
    <p:sldId id="279" r:id="rId25"/>
    <p:sldId id="280" r:id="rId26"/>
    <p:sldId id="286" r:id="rId27"/>
    <p:sldId id="351" r:id="rId28"/>
    <p:sldId id="352" r:id="rId29"/>
    <p:sldId id="290" r:id="rId30"/>
    <p:sldId id="308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E2"/>
    <a:srgbClr val="F3FFE7"/>
    <a:srgbClr val="FEEAD6"/>
    <a:srgbClr val="FFCCCC"/>
    <a:srgbClr val="E2F7FE"/>
    <a:srgbClr val="00CCFF"/>
    <a:srgbClr val="CCFFFF"/>
    <a:srgbClr val="FEF5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>
        <p:scale>
          <a:sx n="80" d="100"/>
          <a:sy n="80" d="100"/>
        </p:scale>
        <p:origin x="-87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E3BC9-D915-46EF-A9F5-E4079D02A3D6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A02B52-6AF5-4009-866D-559AA1CD5E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B0CED2-001A-4AE8-B32B-6D5CCDEDCA1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F7808-8BA5-47A5-A974-F30EAB9EFD7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D78C7-F8A5-4ACE-9313-37C46150E42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E9DBA-BEAD-4A65-A07A-3B05BF034A7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4589-3EC1-4813-B0B0-EC52B19F545F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F0-8300-4228-BB4F-18A8696380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666-8C19-47E7-BDC0-CF722BBEB6EC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14EB-50C6-406C-ABD5-33A7C9B5EF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A8BE-DC36-46EC-BCC1-1DD5BE648C39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A7AB-9831-48E6-A723-E04D685118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C1B2-507B-45E9-872A-50CFB27758CD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1CC5-0B50-4979-B846-7B09C715F4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061D-DF06-4537-8635-EFBB4386A3EB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6F54-DFE5-461A-96C2-D9FE6F3B56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EFD3-2DEC-4D65-A173-CCC8410F610A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1C67-62FC-482F-8088-73EC942B1C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0814-C574-4C64-B8D0-DD067D881420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7C9E-02DC-4851-B011-4FC4273079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CB65-6112-4AA5-BDFD-063B87288240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D659-B1D7-43E3-90CF-813E6128E6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E7B6-E990-4967-B72C-DD4C523BAF03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E7CB-A5CB-4EA4-BC26-FE9AD1125D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BD23-230F-4B04-8C01-DD17F07C98B0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AD1B-D1DD-4C3D-A698-E19187113F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2BD3-BE0A-4733-948C-8C37FA3F0E4C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1CCC-C934-4528-B7C3-AAC1934CBF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ADB3E-3CBF-477C-B3E1-A2006E1CCD73}" type="datetimeFigureOut">
              <a:rPr lang="it-IT"/>
              <a:pPr>
                <a:defRPr/>
              </a:pPr>
              <a:t>23/11/2025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FF9DE8-FC38-4761-BD2E-714A7A5FB7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2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11" Type="http://schemas.openxmlformats.org/officeDocument/2006/relationships/image" Target="../media/image2.png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png"/><Relationship Id="rId9" Type="http://schemas.openxmlformats.org/officeDocument/2006/relationships/image" Target="../media/image7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5.emf"/><Relationship Id="rId4" Type="http://schemas.openxmlformats.org/officeDocument/2006/relationships/image" Target="../media/image84.emf"/><Relationship Id="rId9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sa-backgroundsfu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7235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olo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286750" cy="1470025"/>
          </a:xfrm>
        </p:spPr>
        <p:txBody>
          <a:bodyPr/>
          <a:lstStyle/>
          <a:p>
            <a:pPr eaLnBrk="1" hangingPunct="1"/>
            <a:r>
              <a:rPr lang="it-IT" sz="3200" b="1" i="1" dirty="0" smtClean="0"/>
              <a:t>PROPOSTA </a:t>
            </a:r>
            <a:r>
              <a:rPr lang="it-IT" sz="3200" b="1" i="1" dirty="0" err="1" smtClean="0"/>
              <a:t>DI</a:t>
            </a:r>
            <a:r>
              <a:rPr lang="it-IT" sz="3200" b="1" i="1" dirty="0" smtClean="0"/>
              <a:t> UNA </a:t>
            </a:r>
            <a:r>
              <a:rPr lang="it-IT" sz="3200" b="1" i="1" dirty="0" smtClean="0"/>
              <a:t>METODOLOGIA INTEGRALE </a:t>
            </a:r>
            <a:br>
              <a:rPr lang="it-IT" sz="3200" b="1" i="1" dirty="0" smtClean="0"/>
            </a:br>
            <a:r>
              <a:rPr lang="it-IT" sz="3200" b="1" i="1" dirty="0" smtClean="0"/>
              <a:t>E MULTICRITERIALE PER IL RIUSO SOSTENIBILE </a:t>
            </a:r>
            <a:r>
              <a:rPr lang="it-IT" sz="3200" b="1" i="1" dirty="0" err="1" smtClean="0"/>
              <a:t>DI</a:t>
            </a:r>
            <a:r>
              <a:rPr lang="it-IT" sz="3200" b="1" i="1" dirty="0" smtClean="0"/>
              <a:t> EDIFICI INDUSTRIALI DISMESSI</a:t>
            </a:r>
          </a:p>
        </p:txBody>
      </p:sp>
      <p:sp>
        <p:nvSpPr>
          <p:cNvPr id="3079" name="CasellaDiTesto 8"/>
          <p:cNvSpPr txBox="1">
            <a:spLocks noChangeArrowheads="1"/>
          </p:cNvSpPr>
          <p:nvPr/>
        </p:nvSpPr>
        <p:spPr bwMode="auto">
          <a:xfrm>
            <a:off x="3429000" y="6192838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mbria" pitchFamily="18" charset="0"/>
              </a:rPr>
              <a:t>Fisciano (SA), 20 maggio 2016</a:t>
            </a:r>
          </a:p>
        </p:txBody>
      </p:sp>
      <p:sp>
        <p:nvSpPr>
          <p:cNvPr id="3080" name="Rettangolo 9"/>
          <p:cNvSpPr>
            <a:spLocks noChangeArrowheads="1"/>
          </p:cNvSpPr>
          <p:nvPr/>
        </p:nvSpPr>
        <p:spPr bwMode="auto">
          <a:xfrm>
            <a:off x="2771800" y="3789040"/>
            <a:ext cx="3970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Cambria" pitchFamily="18" charset="0"/>
                <a:cs typeface="Times New Roman" pitchFamily="18" charset="0"/>
              </a:rPr>
              <a:t>Giuseppe </a:t>
            </a:r>
            <a:r>
              <a:rPr lang="it-IT" sz="2400" dirty="0" err="1" smtClean="0">
                <a:latin typeface="Cambria" pitchFamily="18" charset="0"/>
                <a:cs typeface="Times New Roman" pitchFamily="18" charset="0"/>
              </a:rPr>
              <a:t>Donnarumma</a:t>
            </a:r>
            <a:r>
              <a:rPr lang="it-IT" sz="2400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it-IT" sz="2400" dirty="0" err="1" smtClean="0">
                <a:latin typeface="Cambria" pitchFamily="18" charset="0"/>
                <a:cs typeface="Times New Roman" pitchFamily="18" charset="0"/>
              </a:rPr>
              <a:t>PhD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3081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635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https://pbs.twimg.com/profile_images/2289239446/nmod5h5rtdixdfb3ehph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18"/>
          <a:stretch>
            <a:fillRect/>
          </a:stretch>
        </p:blipFill>
        <p:spPr bwMode="auto">
          <a:xfrm>
            <a:off x="7385050" y="496888"/>
            <a:ext cx="11874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411" name="CasellaDiTesto 6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Le </a:t>
            </a:r>
            <a:r>
              <a:rPr lang="it-IT" sz="2000" b="1" dirty="0">
                <a:latin typeface="Calibri" pitchFamily="34" charset="0"/>
              </a:rPr>
              <a:t>potenzialità di riuso e di riconversione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4214812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Caratteristiche tipologico - costruttive edilizia industriale indagata</a:t>
            </a:r>
          </a:p>
        </p:txBody>
      </p:sp>
      <p:sp>
        <p:nvSpPr>
          <p:cNvPr id="17413" name="CasellaDiTesto 18"/>
          <p:cNvSpPr txBox="1">
            <a:spLocks noChangeArrowheads="1"/>
          </p:cNvSpPr>
          <p:nvPr/>
        </p:nvSpPr>
        <p:spPr bwMode="auto">
          <a:xfrm>
            <a:off x="214313" y="10715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alibri" pitchFamily="34" charset="0"/>
              </a:rPr>
              <a:t>CAMPIONE </a:t>
            </a:r>
          </a:p>
          <a:p>
            <a:pPr algn="ctr"/>
            <a:r>
              <a:rPr lang="it-IT" sz="1200" b="1">
                <a:latin typeface="Calibri" pitchFamily="34" charset="0"/>
              </a:rPr>
              <a:t>DI EDIFICI INDUSTRIALI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428750" y="955675"/>
            <a:ext cx="3143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1288" indent="-196850" defTabSz="612000">
              <a:buFont typeface="+mj-lt"/>
              <a:buAutoNum type="arabicPeriod"/>
              <a:defRPr/>
            </a:pPr>
            <a:r>
              <a:rPr lang="it-IT" sz="1200" dirty="0">
                <a:latin typeface="+mn-lt"/>
              </a:rPr>
              <a:t>Epoca di costruzione: fine anni ‘70 ad oggi</a:t>
            </a:r>
          </a:p>
          <a:p>
            <a:pPr marL="141288" indent="-196850" defTabSz="612000">
              <a:buFont typeface="+mj-lt"/>
              <a:buAutoNum type="arabicPeriod"/>
              <a:defRPr/>
            </a:pPr>
            <a:r>
              <a:rPr lang="it-IT" sz="1200" dirty="0">
                <a:latin typeface="+mn-lt"/>
              </a:rPr>
              <a:t>Aree industriali di Solofra, Agro nocerino - sarnese, Battipaglia, </a:t>
            </a:r>
            <a:r>
              <a:rPr lang="it-IT" sz="1200" dirty="0" err="1">
                <a:latin typeface="+mn-lt"/>
              </a:rPr>
              <a:t>Fisciano</a:t>
            </a:r>
            <a:endParaRPr lang="it-IT" sz="1200" dirty="0">
              <a:latin typeface="+mn-lt"/>
            </a:endParaRPr>
          </a:p>
          <a:p>
            <a:pPr marL="141288" indent="-196850" defTabSz="612000">
              <a:buFont typeface="+mj-lt"/>
              <a:buAutoNum type="arabicPeriod"/>
              <a:defRPr/>
            </a:pPr>
            <a:r>
              <a:rPr lang="it-IT" sz="1200" dirty="0">
                <a:latin typeface="+mn-lt"/>
              </a:rPr>
              <a:t>Struttura in c.a. o </a:t>
            </a:r>
            <a:r>
              <a:rPr lang="it-IT" sz="1200" dirty="0" err="1">
                <a:latin typeface="+mn-lt"/>
              </a:rPr>
              <a:t>c.a.p.</a:t>
            </a:r>
            <a:r>
              <a:rPr lang="it-IT" sz="1200" dirty="0">
                <a:latin typeface="+mn-lt"/>
              </a:rPr>
              <a:t>, mista acciaio - c.a.  </a:t>
            </a: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 cstate="print"/>
          <a:srcRect l="745" r="1526" b="4346"/>
          <a:stretch>
            <a:fillRect/>
          </a:stretch>
        </p:blipFill>
        <p:spPr bwMode="auto">
          <a:xfrm>
            <a:off x="295275" y="1928813"/>
            <a:ext cx="4348163" cy="4786312"/>
          </a:xfrm>
          <a:prstGeom prst="rect">
            <a:avLst/>
          </a:prstGeom>
          <a:solidFill>
            <a:srgbClr val="FFC000"/>
          </a:solidFill>
          <a:ln w="222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9876" name="Immagine 39947" descr="C:\Users\Giuseppe\Desktop\Stesura TESI DOTTORATO\CAP IV\Immagini\Distretto Solofra\Caso studio\Rilievo fotografico 22-04-13\conc17\20130422_175229.jpg"/>
          <p:cNvPicPr>
            <a:picLocks noChangeAspect="1" noChangeArrowheads="1"/>
          </p:cNvPicPr>
          <p:nvPr/>
        </p:nvPicPr>
        <p:blipFill>
          <a:blip r:embed="rId3" cstate="print"/>
          <a:srcRect b="3096"/>
          <a:stretch>
            <a:fillRect/>
          </a:stretch>
        </p:blipFill>
        <p:spPr bwMode="auto">
          <a:xfrm>
            <a:off x="5045075" y="214313"/>
            <a:ext cx="3384550" cy="2143125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9877" name="Immagine 39951" descr="C:\Users\Giuseppe\Desktop\Stesura TESI DOTTORATO\CAP IV\Immagini\Distretto Solofra\Caso studio\Rilievo fotografico 22-04-13\conc5\20130422_17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075" y="2357438"/>
            <a:ext cx="3384550" cy="2230437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9879" name="Immagine 35843" descr="C:\Users\Giuseppe\Desktop\Stesura TESI DOTTORATO\CAP V\Immagini\20160225_085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5075" y="4572000"/>
            <a:ext cx="3384550" cy="2143125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1500188" y="1928813"/>
            <a:ext cx="1357312" cy="21431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9880" name="Immagine 39954" descr="C:\Users\Giuseppe\Desktop\Stesura TESI DOTTORATO\CAP IV\Immagini\Immagini edilizia industriale\Fisciano - San Severino\20140630_191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5075" y="1001713"/>
            <a:ext cx="3384550" cy="2284412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9881" name="Immagine 39955" descr="C:\Users\Giuseppe\Desktop\Stesura TESI DOTTORATO\CAP IV\Immagini\Immagini edilizia industriale\Conceria Arena\20140524_1632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5075" y="3811588"/>
            <a:ext cx="3384550" cy="2117725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6" name="Rettangolo 25"/>
          <p:cNvSpPr/>
          <p:nvPr/>
        </p:nvSpPr>
        <p:spPr>
          <a:xfrm>
            <a:off x="3071813" y="1928813"/>
            <a:ext cx="1357312" cy="21431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42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 l="23608" t="17578" r="23132" b="26756"/>
          <a:stretch>
            <a:fillRect/>
          </a:stretch>
        </p:blipFill>
        <p:spPr bwMode="auto">
          <a:xfrm>
            <a:off x="500063" y="1143000"/>
            <a:ext cx="54006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436" name="CasellaDiTesto 6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Le </a:t>
            </a:r>
            <a:r>
              <a:rPr lang="it-IT" sz="2000" b="1" dirty="0">
                <a:latin typeface="Calibri" pitchFamily="34" charset="0"/>
              </a:rPr>
              <a:t>potenzialità di riuso e di riconversione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57250" y="214313"/>
            <a:ext cx="7143750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Caratteristiche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termofisiche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dell’involucro industriale</a:t>
            </a:r>
          </a:p>
        </p:txBody>
      </p:sp>
      <p:pic>
        <p:nvPicPr>
          <p:cNvPr id="18438" name="Picture 3" descr="C:\Users\Giuseppe\Desktop\II VERIFICA\orizzontamenti (1)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785813"/>
            <a:ext cx="7921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714375" y="4214813"/>
            <a:ext cx="49291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sz="1200" dirty="0">
                <a:latin typeface="+mn-lt"/>
              </a:rPr>
              <a:t>   </a:t>
            </a:r>
            <a:r>
              <a:rPr lang="it-IT" sz="1200" dirty="0" err="1">
                <a:latin typeface="+mn-lt"/>
              </a:rPr>
              <a:t>U</a:t>
            </a:r>
            <a:r>
              <a:rPr lang="it-IT" sz="1050" dirty="0" err="1">
                <a:latin typeface="+mn-lt"/>
              </a:rPr>
              <a:t>min</a:t>
            </a:r>
            <a:r>
              <a:rPr lang="it-IT" sz="1200" dirty="0">
                <a:latin typeface="+mn-lt"/>
              </a:rPr>
              <a:t>  = </a:t>
            </a:r>
            <a:r>
              <a:rPr lang="it-IT" sz="1200" dirty="0" err="1">
                <a:latin typeface="+mn-lt"/>
              </a:rPr>
              <a:t>cop</a:t>
            </a:r>
            <a:r>
              <a:rPr lang="it-IT" sz="1200" dirty="0">
                <a:latin typeface="+mn-lt"/>
              </a:rPr>
              <a:t>. isolata con EPS 50 mm, sp. strutturale </a:t>
            </a:r>
            <a:r>
              <a:rPr lang="it-IT" sz="1200" dirty="0" err="1">
                <a:latin typeface="+mn-lt"/>
              </a:rPr>
              <a:t>max</a:t>
            </a:r>
            <a:r>
              <a:rPr lang="it-IT" sz="1200" dirty="0">
                <a:latin typeface="+mn-lt"/>
              </a:rPr>
              <a:t> rilevato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1200" dirty="0">
                <a:latin typeface="+mn-lt"/>
              </a:rPr>
              <a:t>   </a:t>
            </a:r>
            <a:r>
              <a:rPr lang="it-IT" sz="1200" dirty="0" err="1">
                <a:latin typeface="+mn-lt"/>
              </a:rPr>
              <a:t>U</a:t>
            </a:r>
            <a:r>
              <a:rPr lang="it-IT" sz="1050" dirty="0" err="1">
                <a:latin typeface="+mn-lt"/>
              </a:rPr>
              <a:t>max</a:t>
            </a:r>
            <a:r>
              <a:rPr lang="it-IT" sz="1200" dirty="0">
                <a:latin typeface="+mn-lt"/>
              </a:rPr>
              <a:t> = </a:t>
            </a:r>
            <a:r>
              <a:rPr lang="it-IT" sz="1200" dirty="0" err="1">
                <a:latin typeface="+mn-lt"/>
              </a:rPr>
              <a:t>cop</a:t>
            </a:r>
            <a:r>
              <a:rPr lang="it-IT" sz="1200" dirty="0">
                <a:latin typeface="+mn-lt"/>
              </a:rPr>
              <a:t>. non isolata, sp. strutturale min rilevato</a:t>
            </a:r>
          </a:p>
        </p:txBody>
      </p:sp>
      <p:pic>
        <p:nvPicPr>
          <p:cNvPr id="18440" name="Picture 3" descr="C:\Users\Giuseppe\Desktop\II VERIFICA\chiusure trasparenti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857750"/>
            <a:ext cx="79216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298575"/>
            <a:ext cx="23034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7" cstate="print"/>
          <a:srcRect l="7986" r="6248"/>
          <a:stretch>
            <a:fillRect/>
          </a:stretch>
        </p:blipFill>
        <p:spPr bwMode="auto">
          <a:xfrm>
            <a:off x="5929313" y="2938463"/>
            <a:ext cx="250031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6000750" y="857250"/>
            <a:ext cx="24288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1288" indent="-196850" defTabSz="612000">
              <a:defRPr/>
            </a:pPr>
            <a:r>
              <a:rPr lang="it-IT" sz="1100" b="1" dirty="0">
                <a:latin typeface="+mn-lt"/>
              </a:rPr>
              <a:t>D.M. 26 giugno 2015 - Appendice B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500563" y="1857375"/>
            <a:ext cx="428625" cy="17145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000750" y="2143125"/>
            <a:ext cx="1714500" cy="14287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929313" y="1111250"/>
            <a:ext cx="24288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1288" indent="-196850" defTabSz="612000">
              <a:defRPr/>
            </a:pPr>
            <a:r>
              <a:rPr lang="it-IT" sz="1000" dirty="0">
                <a:latin typeface="+mn-lt"/>
              </a:rPr>
              <a:t>Limiti </a:t>
            </a:r>
            <a:r>
              <a:rPr lang="it-IT" sz="1000" dirty="0" err="1">
                <a:latin typeface="+mn-lt"/>
              </a:rPr>
              <a:t>trasmittanza</a:t>
            </a:r>
            <a:r>
              <a:rPr lang="it-IT" sz="1000" dirty="0">
                <a:latin typeface="+mn-lt"/>
              </a:rPr>
              <a:t> strutture di copertura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929313" y="2754313"/>
            <a:ext cx="24288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1288" indent="-196850" defTabSz="612000">
              <a:defRPr/>
            </a:pPr>
            <a:r>
              <a:rPr lang="it-IT" sz="1000" dirty="0">
                <a:latin typeface="+mn-lt"/>
              </a:rPr>
              <a:t>Limiti </a:t>
            </a:r>
            <a:r>
              <a:rPr lang="it-IT" sz="1000" dirty="0" err="1">
                <a:latin typeface="+mn-lt"/>
              </a:rPr>
              <a:t>trasmittanza</a:t>
            </a:r>
            <a:r>
              <a:rPr lang="it-IT" sz="1000" dirty="0">
                <a:latin typeface="+mn-lt"/>
              </a:rPr>
              <a:t> strutture di pavimento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000750" y="3857625"/>
            <a:ext cx="1714500" cy="1428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500563" y="3786188"/>
            <a:ext cx="428625" cy="42862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8450" name="Picture 21"/>
          <p:cNvPicPr>
            <a:picLocks noChangeAspect="1" noChangeArrowheads="1"/>
          </p:cNvPicPr>
          <p:nvPr/>
        </p:nvPicPr>
        <p:blipFill>
          <a:blip r:embed="rId8" cstate="print"/>
          <a:srcRect l="10168" t="3200" r="8475" b="4005"/>
          <a:stretch>
            <a:fillRect/>
          </a:stretch>
        </p:blipFill>
        <p:spPr bwMode="auto">
          <a:xfrm>
            <a:off x="5929313" y="4714875"/>
            <a:ext cx="2519362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6000750" y="5643563"/>
            <a:ext cx="1714500" cy="142875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8452" name="Picture 22"/>
          <p:cNvPicPr>
            <a:picLocks noChangeAspect="1" noChangeArrowheads="1"/>
          </p:cNvPicPr>
          <p:nvPr/>
        </p:nvPicPr>
        <p:blipFill>
          <a:blip r:embed="rId9" cstate="print"/>
          <a:srcRect l="27580" t="23129" r="29799" b="10156"/>
          <a:stretch>
            <a:fillRect/>
          </a:stretch>
        </p:blipFill>
        <p:spPr bwMode="auto">
          <a:xfrm>
            <a:off x="1428750" y="2843213"/>
            <a:ext cx="4427538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3"/>
          <p:cNvPicPr>
            <a:picLocks noChangeAspect="1" noChangeArrowheads="1"/>
          </p:cNvPicPr>
          <p:nvPr/>
        </p:nvPicPr>
        <p:blipFill>
          <a:blip r:embed="rId10" cstate="print"/>
          <a:srcRect l="27454" t="27734" r="41251" b="16441"/>
          <a:stretch>
            <a:fillRect/>
          </a:stretch>
        </p:blipFill>
        <p:spPr bwMode="auto">
          <a:xfrm>
            <a:off x="5857875" y="2857500"/>
            <a:ext cx="277177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5929313" y="4540250"/>
            <a:ext cx="24288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1288" indent="-196850" defTabSz="612000">
              <a:defRPr/>
            </a:pPr>
            <a:r>
              <a:rPr lang="it-IT" sz="1000" dirty="0">
                <a:latin typeface="+mn-lt"/>
              </a:rPr>
              <a:t>Limiti </a:t>
            </a:r>
            <a:r>
              <a:rPr lang="it-IT" sz="1000" dirty="0" err="1">
                <a:latin typeface="+mn-lt"/>
              </a:rPr>
              <a:t>trasmittanza</a:t>
            </a:r>
            <a:r>
              <a:rPr lang="it-IT" sz="1000" dirty="0">
                <a:latin typeface="+mn-lt"/>
              </a:rPr>
              <a:t> chiusure trasparenti</a:t>
            </a:r>
          </a:p>
        </p:txBody>
      </p:sp>
      <p:pic>
        <p:nvPicPr>
          <p:cNvPr id="18455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459" name="CasellaDiTesto 6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Le </a:t>
            </a:r>
            <a:r>
              <a:rPr lang="it-IT" sz="2000" b="1" dirty="0">
                <a:latin typeface="Calibri" pitchFamily="34" charset="0"/>
              </a:rPr>
              <a:t>potenzialità di riuso e di riconversione </a:t>
            </a:r>
          </a:p>
        </p:txBody>
      </p:sp>
      <p:pic>
        <p:nvPicPr>
          <p:cNvPr id="19460" name="Picture 2" descr="C:\Users\Giuseppe\Desktop\II VERIFICA\chiusure opach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71500"/>
            <a:ext cx="7921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 l="20683" t="12428" r="18739" b="11131"/>
          <a:stretch>
            <a:fillRect/>
          </a:stretch>
        </p:blipFill>
        <p:spPr bwMode="auto">
          <a:xfrm>
            <a:off x="2271713" y="3455988"/>
            <a:ext cx="46799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/>
          <p:cNvPicPr>
            <a:picLocks noChangeAspect="1" noChangeArrowheads="1"/>
          </p:cNvPicPr>
          <p:nvPr/>
        </p:nvPicPr>
        <p:blipFill>
          <a:blip r:embed="rId5" cstate="print"/>
          <a:srcRect l="20438" t="11719" r="19043" b="13084"/>
          <a:stretch>
            <a:fillRect/>
          </a:stretch>
        </p:blipFill>
        <p:spPr bwMode="auto">
          <a:xfrm>
            <a:off x="2249488" y="209550"/>
            <a:ext cx="46799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1285875" y="4929188"/>
            <a:ext cx="2571750" cy="285750"/>
          </a:xfrm>
          <a:prstGeom prst="rect">
            <a:avLst/>
          </a:prstGeom>
          <a:noFill/>
          <a:ln w="2222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483" name="Picture 5" descr="C:\Users\giuseppe\Desktop\limiti trasmittanza cvo.png"/>
          <p:cNvPicPr>
            <a:picLocks noChangeAspect="1" noChangeArrowheads="1"/>
          </p:cNvPicPr>
          <p:nvPr/>
        </p:nvPicPr>
        <p:blipFill>
          <a:blip r:embed="rId3" cstate="print"/>
          <a:srcRect l="1863" t="3659" r="3105"/>
          <a:stretch>
            <a:fillRect/>
          </a:stretch>
        </p:blipFill>
        <p:spPr bwMode="auto">
          <a:xfrm>
            <a:off x="1214438" y="3905250"/>
            <a:ext cx="3643312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75688" y="0"/>
            <a:ext cx="46831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Le </a:t>
            </a:r>
            <a:r>
              <a:rPr lang="it-IT" sz="2000" b="1" dirty="0">
                <a:latin typeface="Calibri" pitchFamily="34" charset="0"/>
              </a:rPr>
              <a:t>potenzialità di riuso e di riconversione </a:t>
            </a:r>
          </a:p>
        </p:txBody>
      </p:sp>
      <p:pic>
        <p:nvPicPr>
          <p:cNvPr id="20486" name="Immagine 47293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3" y="214313"/>
            <a:ext cx="4860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 cstate="print"/>
          <a:srcRect l="37372" t="10742" r="36859" b="10156"/>
          <a:stretch>
            <a:fillRect/>
          </a:stretch>
        </p:blipFill>
        <p:spPr bwMode="auto">
          <a:xfrm>
            <a:off x="5572125" y="179388"/>
            <a:ext cx="30003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Immagine 472931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214313"/>
            <a:ext cx="48593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Immagine 47293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3643313"/>
            <a:ext cx="485933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5572125" y="5514975"/>
            <a:ext cx="2952750" cy="1223963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it-IT" sz="12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it-IT" sz="1200" dirty="0">
                <a:solidFill>
                  <a:schemeClr val="tx1"/>
                </a:solidFill>
              </a:rPr>
              <a:t>In tutte le zone climatiche ad esclusione della F, per le località in cui </a:t>
            </a:r>
            <a:r>
              <a:rPr lang="it-IT" sz="1200" dirty="0" err="1">
                <a:solidFill>
                  <a:schemeClr val="tx1"/>
                </a:solidFill>
              </a:rPr>
              <a:t>Im</a:t>
            </a:r>
            <a:r>
              <a:rPr lang="it-IT" sz="1200" dirty="0">
                <a:solidFill>
                  <a:schemeClr val="tx1"/>
                </a:solidFill>
              </a:rPr>
              <a:t>,s ≥ 290 W/m</a:t>
            </a:r>
            <a:r>
              <a:rPr lang="it-IT" sz="1200" baseline="30000" dirty="0">
                <a:solidFill>
                  <a:schemeClr val="tx1"/>
                </a:solidFill>
              </a:rPr>
              <a:t>2</a:t>
            </a:r>
            <a:r>
              <a:rPr lang="it-IT" sz="1200" dirty="0">
                <a:solidFill>
                  <a:schemeClr val="tx1"/>
                </a:solidFill>
              </a:rPr>
              <a:t>  ….., deve essere verificata almeno una delle seguenti:</a:t>
            </a:r>
          </a:p>
          <a:p>
            <a:pPr marL="180975" indent="-180975" algn="ctr">
              <a:buFontTx/>
              <a:buChar char="-"/>
              <a:defRPr/>
            </a:pPr>
            <a:r>
              <a:rPr lang="it-IT" sz="1200" dirty="0" err="1">
                <a:solidFill>
                  <a:schemeClr val="tx1"/>
                </a:solidFill>
              </a:rPr>
              <a:t>Ms</a:t>
            </a:r>
            <a:r>
              <a:rPr lang="it-IT" sz="1200" dirty="0">
                <a:solidFill>
                  <a:schemeClr val="tx1"/>
                </a:solidFill>
              </a:rPr>
              <a:t> &gt; 230 kg/m2</a:t>
            </a:r>
          </a:p>
          <a:p>
            <a:pPr marL="171450" indent="-171450" algn="ctr">
              <a:buFontTx/>
              <a:buChar char="-"/>
              <a:defRPr/>
            </a:pPr>
            <a:r>
              <a:rPr lang="it-IT" sz="1200" dirty="0" err="1">
                <a:solidFill>
                  <a:schemeClr val="tx1"/>
                </a:solidFill>
              </a:rPr>
              <a:t>Yie</a:t>
            </a:r>
            <a:r>
              <a:rPr lang="it-IT" sz="1200" dirty="0">
                <a:solidFill>
                  <a:schemeClr val="tx1"/>
                </a:solidFill>
              </a:rPr>
              <a:t> &lt; 0,10 W/m2K</a:t>
            </a:r>
          </a:p>
          <a:p>
            <a:pPr marL="171450" indent="-171450" algn="ctr">
              <a:defRPr/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572125" y="4786313"/>
            <a:ext cx="2987675" cy="6429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572125" y="3143250"/>
            <a:ext cx="1071563" cy="2857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572125" y="3786188"/>
            <a:ext cx="1071563" cy="3571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572125" y="1143000"/>
            <a:ext cx="1071563" cy="2857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428750" y="2428875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286125" y="2428875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929063" y="2286000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857750" y="2643188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428750" y="5000625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3286125" y="4572000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929063" y="5072063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857750" y="4000500"/>
            <a:ext cx="571500" cy="4286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50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3938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507" name="CasellaDiTesto 6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Le </a:t>
            </a:r>
            <a:r>
              <a:rPr lang="it-IT" sz="2000" b="1" dirty="0">
                <a:latin typeface="Calibri" pitchFamily="34" charset="0"/>
              </a:rPr>
              <a:t>potenzialità di riuso e di riconversione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 l="37372" t="10742" r="36859" b="10156"/>
          <a:stretch>
            <a:fillRect/>
          </a:stretch>
        </p:blipFill>
        <p:spPr bwMode="auto">
          <a:xfrm>
            <a:off x="5572125" y="179388"/>
            <a:ext cx="30003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5572125" y="4786313"/>
            <a:ext cx="2987675" cy="6429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572125" y="3143250"/>
            <a:ext cx="1071563" cy="2857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572125" y="3786188"/>
            <a:ext cx="1071563" cy="3571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1512" name="Immagine 4729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8"/>
            <a:ext cx="485933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Immagine 4729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357563"/>
            <a:ext cx="48593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07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/>
          <a:stretch>
            <a:fillRect/>
          </a:stretch>
        </p:blipFill>
        <p:spPr bwMode="auto">
          <a:xfrm>
            <a:off x="4435475" y="214313"/>
            <a:ext cx="4068763" cy="1771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4500563" y="928688"/>
            <a:ext cx="3714750" cy="21431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3493" name="Immagine 47293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2143125"/>
            <a:ext cx="4068763" cy="146526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572000" y="2428875"/>
            <a:ext cx="1500188" cy="1071563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1518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55" name="CasellaDiTesto 23"/>
          <p:cNvSpPr txBox="1">
            <a:spLocks noChangeArrowheads="1"/>
          </p:cNvSpPr>
          <p:nvPr/>
        </p:nvSpPr>
        <p:spPr bwMode="auto">
          <a:xfrm>
            <a:off x="2273300" y="323850"/>
            <a:ext cx="42989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b="1">
                <a:latin typeface="Times New Roman" pitchFamily="18" charset="0"/>
                <a:cs typeface="Times New Roman" pitchFamily="18" charset="0"/>
              </a:rPr>
              <a:t>ANALISI TERRITORIALE</a:t>
            </a:r>
          </a:p>
        </p:txBody>
      </p:sp>
      <p:sp>
        <p:nvSpPr>
          <p:cNvPr id="23556" name="CasellaDiTesto 37"/>
          <p:cNvSpPr txBox="1">
            <a:spLocks noChangeArrowheads="1"/>
          </p:cNvSpPr>
          <p:nvPr/>
        </p:nvSpPr>
        <p:spPr bwMode="auto">
          <a:xfrm>
            <a:off x="946150" y="1414463"/>
            <a:ext cx="1943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ASPETTI AMBIENTALI</a:t>
            </a:r>
          </a:p>
        </p:txBody>
      </p:sp>
      <p:sp>
        <p:nvSpPr>
          <p:cNvPr id="23557" name="CasellaDiTesto 39"/>
          <p:cNvSpPr txBox="1">
            <a:spLocks noChangeArrowheads="1"/>
          </p:cNvSpPr>
          <p:nvPr/>
        </p:nvSpPr>
        <p:spPr bwMode="auto">
          <a:xfrm>
            <a:off x="3465513" y="1414463"/>
            <a:ext cx="18002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ASPETTI URBANISTICI</a:t>
            </a:r>
          </a:p>
        </p:txBody>
      </p:sp>
      <p:sp>
        <p:nvSpPr>
          <p:cNvPr id="23558" name="CasellaDiTesto 40"/>
          <p:cNvSpPr txBox="1">
            <a:spLocks noChangeArrowheads="1"/>
          </p:cNvSpPr>
          <p:nvPr/>
        </p:nvSpPr>
        <p:spPr bwMode="auto">
          <a:xfrm>
            <a:off x="5553075" y="141446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ASPETTI SOCIO -ECONOMICI</a:t>
            </a:r>
          </a:p>
        </p:txBody>
      </p:sp>
      <p:sp>
        <p:nvSpPr>
          <p:cNvPr id="23559" name="CasellaDiTesto 41"/>
          <p:cNvSpPr txBox="1">
            <a:spLocks noChangeArrowheads="1"/>
          </p:cNvSpPr>
          <p:nvPr/>
        </p:nvSpPr>
        <p:spPr bwMode="auto">
          <a:xfrm>
            <a:off x="3178175" y="4876800"/>
            <a:ext cx="2519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FATTIBILITÀ TECNICA</a:t>
            </a:r>
          </a:p>
        </p:txBody>
      </p:sp>
      <p:sp>
        <p:nvSpPr>
          <p:cNvPr id="23560" name="CasellaDiTesto 43"/>
          <p:cNvSpPr txBox="1">
            <a:spLocks noChangeArrowheads="1"/>
          </p:cNvSpPr>
          <p:nvPr/>
        </p:nvSpPr>
        <p:spPr bwMode="auto">
          <a:xfrm>
            <a:off x="3394075" y="4071938"/>
            <a:ext cx="213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TRASFORMABILITÀ FUNZIONALE</a:t>
            </a:r>
          </a:p>
        </p:txBody>
      </p:sp>
      <p:sp>
        <p:nvSpPr>
          <p:cNvPr id="23561" name="CasellaDiTesto 44"/>
          <p:cNvSpPr txBox="1">
            <a:spLocks noChangeArrowheads="1"/>
          </p:cNvSpPr>
          <p:nvPr/>
        </p:nvSpPr>
        <p:spPr bwMode="auto">
          <a:xfrm>
            <a:off x="4329113" y="2138363"/>
            <a:ext cx="24844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Possibili </a:t>
            </a:r>
          </a:p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destinazioni d’uso</a:t>
            </a:r>
          </a:p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U = {U</a:t>
            </a:r>
            <a:r>
              <a:rPr lang="it-IT" altLang="it-IT" sz="1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it-IT" altLang="it-IT" sz="1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, …, U</a:t>
            </a:r>
            <a:r>
              <a:rPr lang="it-IT" altLang="it-IT" sz="1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46" name="Elaborazione alternativa 45"/>
          <p:cNvSpPr/>
          <p:nvPr/>
        </p:nvSpPr>
        <p:spPr>
          <a:xfrm>
            <a:off x="4689475" y="2138363"/>
            <a:ext cx="1728788" cy="862012"/>
          </a:xfrm>
          <a:prstGeom prst="flowChartAlternateProcess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63" name="CasellaDiTesto 46"/>
          <p:cNvSpPr txBox="1">
            <a:spLocks noChangeArrowheads="1"/>
          </p:cNvSpPr>
          <p:nvPr/>
        </p:nvSpPr>
        <p:spPr bwMode="auto">
          <a:xfrm>
            <a:off x="2286000" y="3409950"/>
            <a:ext cx="4298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latin typeface="Times New Roman" pitchFamily="18" charset="0"/>
                <a:cs typeface="Times New Roman" pitchFamily="18" charset="0"/>
              </a:rPr>
              <a:t>ANALISI DELL’EDIFICIO</a:t>
            </a:r>
          </a:p>
        </p:txBody>
      </p:sp>
      <p:cxnSp>
        <p:nvCxnSpPr>
          <p:cNvPr id="49" name="Connettore 1 48"/>
          <p:cNvCxnSpPr/>
          <p:nvPr/>
        </p:nvCxnSpPr>
        <p:spPr>
          <a:xfrm>
            <a:off x="1655763" y="763588"/>
            <a:ext cx="6335712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CasellaDiTesto 49"/>
          <p:cNvSpPr txBox="1">
            <a:spLocks noChangeArrowheads="1"/>
          </p:cNvSpPr>
          <p:nvPr/>
        </p:nvSpPr>
        <p:spPr bwMode="auto">
          <a:xfrm>
            <a:off x="503238" y="547688"/>
            <a:ext cx="140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 b="1" dirty="0">
                <a:solidFill>
                  <a:srgbClr val="0070C0"/>
                </a:solidFill>
                <a:latin typeface="+mn-lt"/>
              </a:rPr>
              <a:t>I LIVELLO</a:t>
            </a:r>
          </a:p>
        </p:txBody>
      </p:sp>
      <p:cxnSp>
        <p:nvCxnSpPr>
          <p:cNvPr id="51" name="Connettore 1 50"/>
          <p:cNvCxnSpPr/>
          <p:nvPr/>
        </p:nvCxnSpPr>
        <p:spPr>
          <a:xfrm>
            <a:off x="1728788" y="3770313"/>
            <a:ext cx="6335712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468313" y="3554413"/>
            <a:ext cx="1401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II LIVELLO</a:t>
            </a:r>
          </a:p>
        </p:txBody>
      </p:sp>
      <p:cxnSp>
        <p:nvCxnSpPr>
          <p:cNvPr id="54" name="Connettore 1 53"/>
          <p:cNvCxnSpPr/>
          <p:nvPr/>
        </p:nvCxnSpPr>
        <p:spPr>
          <a:xfrm>
            <a:off x="1954213" y="1127125"/>
            <a:ext cx="48847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1954213" y="1127125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>
            <a:off x="6834188" y="1127125"/>
            <a:ext cx="0" cy="2889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CasellaDiTesto 60"/>
          <p:cNvSpPr txBox="1">
            <a:spLocks noChangeArrowheads="1"/>
          </p:cNvSpPr>
          <p:nvPr/>
        </p:nvSpPr>
        <p:spPr bwMode="auto">
          <a:xfrm>
            <a:off x="2312988" y="763588"/>
            <a:ext cx="504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Delimitazione della scala urbana (e interurbana) di analisi</a:t>
            </a:r>
          </a:p>
        </p:txBody>
      </p:sp>
      <p:cxnSp>
        <p:nvCxnSpPr>
          <p:cNvPr id="63" name="Connettore 2 62"/>
          <p:cNvCxnSpPr/>
          <p:nvPr/>
        </p:nvCxnSpPr>
        <p:spPr>
          <a:xfrm>
            <a:off x="4402138" y="1127125"/>
            <a:ext cx="0" cy="2778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65"/>
          <p:cNvCxnSpPr/>
          <p:nvPr/>
        </p:nvCxnSpPr>
        <p:spPr>
          <a:xfrm rot="16200000" flipH="1">
            <a:off x="4258469" y="2175669"/>
            <a:ext cx="539750" cy="25241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4 69"/>
          <p:cNvCxnSpPr/>
          <p:nvPr/>
        </p:nvCxnSpPr>
        <p:spPr>
          <a:xfrm rot="5400000">
            <a:off x="6309519" y="2175669"/>
            <a:ext cx="539750" cy="25241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4 71"/>
          <p:cNvCxnSpPr>
            <a:stCxn id="46" idx="2"/>
          </p:cNvCxnSpPr>
          <p:nvPr/>
        </p:nvCxnSpPr>
        <p:spPr>
          <a:xfrm rot="5400000">
            <a:off x="4843463" y="2698750"/>
            <a:ext cx="409575" cy="10128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6" name="CasellaDiTesto 77"/>
          <p:cNvSpPr txBox="1">
            <a:spLocks noChangeArrowheads="1"/>
          </p:cNvSpPr>
          <p:nvPr/>
        </p:nvSpPr>
        <p:spPr bwMode="auto">
          <a:xfrm>
            <a:off x="2833688" y="6072188"/>
            <a:ext cx="33131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 i="1">
                <a:latin typeface="Times New Roman" pitchFamily="18" charset="0"/>
                <a:cs typeface="Times New Roman" pitchFamily="18" charset="0"/>
              </a:rPr>
              <a:t>Verifica di convenienza </a:t>
            </a:r>
          </a:p>
          <a:p>
            <a:pPr algn="ctr"/>
            <a:r>
              <a:rPr lang="it-IT" altLang="it-IT" sz="1600" i="1">
                <a:latin typeface="Times New Roman" pitchFamily="18" charset="0"/>
                <a:cs typeface="Times New Roman" pitchFamily="18" charset="0"/>
              </a:rPr>
              <a:t>economico-ambientale</a:t>
            </a:r>
          </a:p>
        </p:txBody>
      </p:sp>
      <p:cxnSp>
        <p:nvCxnSpPr>
          <p:cNvPr id="84" name="Connettore 2 83"/>
          <p:cNvCxnSpPr/>
          <p:nvPr/>
        </p:nvCxnSpPr>
        <p:spPr>
          <a:xfrm>
            <a:off x="4473575" y="4605338"/>
            <a:ext cx="0" cy="25241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>
            <a:off x="4473575" y="5229225"/>
            <a:ext cx="0" cy="2524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4473575" y="3841750"/>
            <a:ext cx="0" cy="2524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0" name="CasellaDiTesto 41"/>
          <p:cNvSpPr txBox="1">
            <a:spLocks noChangeArrowheads="1"/>
          </p:cNvSpPr>
          <p:nvPr/>
        </p:nvSpPr>
        <p:spPr bwMode="auto">
          <a:xfrm>
            <a:off x="2767013" y="5500688"/>
            <a:ext cx="3362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PIANIFICAZIONE INTERVENTI</a:t>
            </a:r>
          </a:p>
        </p:txBody>
      </p:sp>
      <p:cxnSp>
        <p:nvCxnSpPr>
          <p:cNvPr id="37" name="Connettore 2 36"/>
          <p:cNvCxnSpPr/>
          <p:nvPr/>
        </p:nvCxnSpPr>
        <p:spPr>
          <a:xfrm>
            <a:off x="4473575" y="5857875"/>
            <a:ext cx="0" cy="2524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CasellaDiTesto 6"/>
          <p:cNvSpPr txBox="1">
            <a:spLocks noChangeArrowheads="1"/>
          </p:cNvSpPr>
          <p:nvPr/>
        </p:nvSpPr>
        <p:spPr bwMode="auto">
          <a:xfrm rot="-5400000">
            <a:off x="5992813" y="322897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Proposta </a:t>
            </a:r>
            <a:r>
              <a:rPr lang="it-IT" sz="2000" b="1" dirty="0">
                <a:latin typeface="Calibri" pitchFamily="34" charset="0"/>
              </a:rPr>
              <a:t>metodologica</a:t>
            </a:r>
          </a:p>
        </p:txBody>
      </p:sp>
      <p:pic>
        <p:nvPicPr>
          <p:cNvPr id="2358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579" name="CasellaDiTesto 23"/>
          <p:cNvSpPr txBox="1">
            <a:spLocks noChangeArrowheads="1"/>
          </p:cNvSpPr>
          <p:nvPr/>
        </p:nvSpPr>
        <p:spPr bwMode="auto">
          <a:xfrm>
            <a:off x="2416175" y="214313"/>
            <a:ext cx="42989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2000" b="1">
                <a:latin typeface="Times New Roman" pitchFamily="18" charset="0"/>
                <a:cs typeface="Times New Roman" pitchFamily="18" charset="0"/>
              </a:rPr>
              <a:t>ANALISI TERRITORIALE</a:t>
            </a:r>
          </a:p>
        </p:txBody>
      </p:sp>
      <p:sp>
        <p:nvSpPr>
          <p:cNvPr id="24580" name="CasellaDiTesto 37"/>
          <p:cNvSpPr txBox="1">
            <a:spLocks noChangeArrowheads="1"/>
          </p:cNvSpPr>
          <p:nvPr/>
        </p:nvSpPr>
        <p:spPr bwMode="auto">
          <a:xfrm>
            <a:off x="612775" y="1700213"/>
            <a:ext cx="25193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ASPETTI AMBIENTALI</a:t>
            </a:r>
          </a:p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Contaminazione del sito</a:t>
            </a:r>
          </a:p>
        </p:txBody>
      </p:sp>
      <p:sp>
        <p:nvSpPr>
          <p:cNvPr id="24581" name="CasellaDiTesto 39"/>
          <p:cNvSpPr txBox="1">
            <a:spLocks noChangeArrowheads="1"/>
          </p:cNvSpPr>
          <p:nvPr/>
        </p:nvSpPr>
        <p:spPr bwMode="auto">
          <a:xfrm>
            <a:off x="3311525" y="1679575"/>
            <a:ext cx="24844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ASPETTI </a:t>
            </a:r>
          </a:p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URBANISTICI</a:t>
            </a:r>
          </a:p>
        </p:txBody>
      </p:sp>
      <p:sp>
        <p:nvSpPr>
          <p:cNvPr id="24582" name="CasellaDiTesto 40"/>
          <p:cNvSpPr txBox="1">
            <a:spLocks noChangeArrowheads="1"/>
          </p:cNvSpPr>
          <p:nvPr/>
        </p:nvSpPr>
        <p:spPr bwMode="auto">
          <a:xfrm>
            <a:off x="6084888" y="1668463"/>
            <a:ext cx="2303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ASPETTI SOCIO -ECONOMICI</a:t>
            </a:r>
          </a:p>
        </p:txBody>
      </p:sp>
      <p:sp>
        <p:nvSpPr>
          <p:cNvPr id="24583" name="CasellaDiTesto 44"/>
          <p:cNvSpPr txBox="1">
            <a:spLocks noChangeArrowheads="1"/>
          </p:cNvSpPr>
          <p:nvPr/>
        </p:nvSpPr>
        <p:spPr bwMode="auto">
          <a:xfrm>
            <a:off x="3348038" y="4997450"/>
            <a:ext cx="24844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Insieme delle possibili destinazioni d’uso</a:t>
            </a:r>
          </a:p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U = {U</a:t>
            </a:r>
            <a:r>
              <a:rPr lang="it-IT" altLang="it-IT" sz="1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it-IT" altLang="it-IT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, …, U</a:t>
            </a:r>
            <a:r>
              <a:rPr lang="it-IT" altLang="it-IT" sz="16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46" name="Elaborazione alternativa 45"/>
          <p:cNvSpPr/>
          <p:nvPr/>
        </p:nvSpPr>
        <p:spPr>
          <a:xfrm>
            <a:off x="3563938" y="4997450"/>
            <a:ext cx="2016125" cy="860425"/>
          </a:xfrm>
          <a:prstGeom prst="flowChartAlternateProcess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9" name="Connettore 1 48"/>
          <p:cNvCxnSpPr/>
          <p:nvPr/>
        </p:nvCxnSpPr>
        <p:spPr>
          <a:xfrm>
            <a:off x="1439863" y="714375"/>
            <a:ext cx="6588125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CasellaDiTesto 49"/>
          <p:cNvSpPr txBox="1">
            <a:spLocks noChangeArrowheads="1"/>
          </p:cNvSpPr>
          <p:nvPr/>
        </p:nvSpPr>
        <p:spPr bwMode="auto">
          <a:xfrm>
            <a:off x="323850" y="500063"/>
            <a:ext cx="1401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 b="1" dirty="0">
                <a:solidFill>
                  <a:srgbClr val="0070C0"/>
                </a:solidFill>
                <a:latin typeface="+mn-lt"/>
              </a:rPr>
              <a:t>I LIVELLO</a:t>
            </a:r>
          </a:p>
        </p:txBody>
      </p:sp>
      <p:cxnSp>
        <p:nvCxnSpPr>
          <p:cNvPr id="54" name="Connettore 1 53"/>
          <p:cNvCxnSpPr/>
          <p:nvPr/>
        </p:nvCxnSpPr>
        <p:spPr>
          <a:xfrm>
            <a:off x="1908175" y="1214438"/>
            <a:ext cx="532765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1908175" y="1214438"/>
            <a:ext cx="0" cy="3603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>
            <a:off x="7235825" y="1214438"/>
            <a:ext cx="0" cy="3603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CasellaDiTesto 60"/>
          <p:cNvSpPr txBox="1">
            <a:spLocks noChangeArrowheads="1"/>
          </p:cNvSpPr>
          <p:nvPr/>
        </p:nvSpPr>
        <p:spPr bwMode="auto">
          <a:xfrm>
            <a:off x="2317750" y="714375"/>
            <a:ext cx="46116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Delimitazione della scala urbana (e interurbana) di analisi</a:t>
            </a:r>
          </a:p>
        </p:txBody>
      </p:sp>
      <p:cxnSp>
        <p:nvCxnSpPr>
          <p:cNvPr id="63" name="Connettore 2 62"/>
          <p:cNvCxnSpPr/>
          <p:nvPr/>
        </p:nvCxnSpPr>
        <p:spPr>
          <a:xfrm>
            <a:off x="4572000" y="1214438"/>
            <a:ext cx="0" cy="3603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CasellaDiTesto 10"/>
          <p:cNvSpPr txBox="1">
            <a:spLocks noChangeArrowheads="1"/>
          </p:cNvSpPr>
          <p:nvPr/>
        </p:nvSpPr>
        <p:spPr bwMode="auto">
          <a:xfrm>
            <a:off x="131763" y="3424238"/>
            <a:ext cx="136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Bonifica </a:t>
            </a:r>
          </a:p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demolizione</a:t>
            </a:r>
          </a:p>
        </p:txBody>
      </p:sp>
      <p:sp>
        <p:nvSpPr>
          <p:cNvPr id="24593" name="CasellaDiTesto 47"/>
          <p:cNvSpPr txBox="1">
            <a:spLocks noChangeArrowheads="1"/>
          </p:cNvSpPr>
          <p:nvPr/>
        </p:nvSpPr>
        <p:spPr bwMode="auto">
          <a:xfrm>
            <a:off x="3563938" y="2217738"/>
            <a:ext cx="208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Compatibilità con le previsioni dei piani urbanistici</a:t>
            </a:r>
          </a:p>
        </p:txBody>
      </p:sp>
      <p:sp>
        <p:nvSpPr>
          <p:cNvPr id="24594" name="CasellaDiTesto 52"/>
          <p:cNvSpPr txBox="1">
            <a:spLocks noChangeArrowheads="1"/>
          </p:cNvSpPr>
          <p:nvPr/>
        </p:nvSpPr>
        <p:spPr bwMode="auto">
          <a:xfrm>
            <a:off x="6046788" y="2184400"/>
            <a:ext cx="2413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- Rilievo delle esigenze sociali ed economiche</a:t>
            </a:r>
          </a:p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- Tipologia di committenza pubblica e/o privata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5651500" y="2544763"/>
            <a:ext cx="4318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4572000" y="3119438"/>
            <a:ext cx="0" cy="18367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CasellaDiTesto 61"/>
          <p:cNvSpPr txBox="1">
            <a:spLocks noChangeArrowheads="1"/>
          </p:cNvSpPr>
          <p:nvPr/>
        </p:nvSpPr>
        <p:spPr bwMode="auto">
          <a:xfrm>
            <a:off x="5210175" y="3976688"/>
            <a:ext cx="1468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Procedimento di variante</a:t>
            </a:r>
          </a:p>
        </p:txBody>
      </p:sp>
      <p:cxnSp>
        <p:nvCxnSpPr>
          <p:cNvPr id="75" name="Connettore 4 74"/>
          <p:cNvCxnSpPr/>
          <p:nvPr/>
        </p:nvCxnSpPr>
        <p:spPr>
          <a:xfrm>
            <a:off x="4572000" y="3481388"/>
            <a:ext cx="1403350" cy="503237"/>
          </a:xfrm>
          <a:prstGeom prst="bentConnector2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4 79"/>
          <p:cNvCxnSpPr>
            <a:stCxn id="24597" idx="2"/>
            <a:endCxn id="46" idx="3"/>
          </p:cNvCxnSpPr>
          <p:nvPr/>
        </p:nvCxnSpPr>
        <p:spPr>
          <a:xfrm rot="5400000">
            <a:off x="5299076" y="4781550"/>
            <a:ext cx="927100" cy="365125"/>
          </a:xfrm>
          <a:prstGeom prst="bentConnector2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H="1">
            <a:off x="1890713" y="2303463"/>
            <a:ext cx="0" cy="4683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4 89"/>
          <p:cNvCxnSpPr/>
          <p:nvPr/>
        </p:nvCxnSpPr>
        <p:spPr>
          <a:xfrm>
            <a:off x="1871663" y="2771775"/>
            <a:ext cx="971550" cy="1404938"/>
          </a:xfrm>
          <a:prstGeom prst="bentConnector2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2 95"/>
          <p:cNvCxnSpPr>
            <a:stCxn id="46" idx="2"/>
          </p:cNvCxnSpPr>
          <p:nvPr/>
        </p:nvCxnSpPr>
        <p:spPr>
          <a:xfrm>
            <a:off x="4572000" y="5857875"/>
            <a:ext cx="0" cy="64770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4 97"/>
          <p:cNvCxnSpPr/>
          <p:nvPr/>
        </p:nvCxnSpPr>
        <p:spPr>
          <a:xfrm rot="16200000" flipH="1">
            <a:off x="2771775" y="4214813"/>
            <a:ext cx="1871663" cy="17287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/>
          <p:cNvCxnSpPr/>
          <p:nvPr/>
        </p:nvCxnSpPr>
        <p:spPr>
          <a:xfrm>
            <a:off x="1357313" y="4237038"/>
            <a:ext cx="0" cy="16922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CasellaDiTesto 108"/>
          <p:cNvSpPr txBox="1">
            <a:spLocks noChangeArrowheads="1"/>
          </p:cNvSpPr>
          <p:nvPr/>
        </p:nvSpPr>
        <p:spPr bwMode="auto">
          <a:xfrm>
            <a:off x="642938" y="5929313"/>
            <a:ext cx="136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Monitoraggio post bonifica</a:t>
            </a:r>
          </a:p>
        </p:txBody>
      </p:sp>
      <p:sp>
        <p:nvSpPr>
          <p:cNvPr id="24606" name="CasellaDiTesto 34"/>
          <p:cNvSpPr txBox="1">
            <a:spLocks noChangeArrowheads="1"/>
          </p:cNvSpPr>
          <p:nvPr/>
        </p:nvSpPr>
        <p:spPr bwMode="auto">
          <a:xfrm>
            <a:off x="4213225" y="3589338"/>
            <a:ext cx="7191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SI</a:t>
            </a:r>
          </a:p>
        </p:txBody>
      </p:sp>
      <p:sp>
        <p:nvSpPr>
          <p:cNvPr id="24607" name="CasellaDiTesto 35"/>
          <p:cNvSpPr txBox="1">
            <a:spLocks noChangeArrowheads="1"/>
          </p:cNvSpPr>
          <p:nvPr/>
        </p:nvSpPr>
        <p:spPr bwMode="auto">
          <a:xfrm>
            <a:off x="4714875" y="3160713"/>
            <a:ext cx="512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4608" name="CasellaDiTesto 36"/>
          <p:cNvSpPr txBox="1">
            <a:spLocks noChangeArrowheads="1"/>
          </p:cNvSpPr>
          <p:nvPr/>
        </p:nvSpPr>
        <p:spPr bwMode="auto">
          <a:xfrm>
            <a:off x="1460500" y="2446338"/>
            <a:ext cx="396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SI</a:t>
            </a:r>
          </a:p>
        </p:txBody>
      </p:sp>
      <p:sp>
        <p:nvSpPr>
          <p:cNvPr id="24609" name="CasellaDiTesto 38"/>
          <p:cNvSpPr txBox="1">
            <a:spLocks noChangeArrowheads="1"/>
          </p:cNvSpPr>
          <p:nvPr/>
        </p:nvSpPr>
        <p:spPr bwMode="auto">
          <a:xfrm>
            <a:off x="2000250" y="2446338"/>
            <a:ext cx="512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cxnSp>
        <p:nvCxnSpPr>
          <p:cNvPr id="6" name="Connettore 1 5"/>
          <p:cNvCxnSpPr/>
          <p:nvPr/>
        </p:nvCxnSpPr>
        <p:spPr>
          <a:xfrm flipH="1">
            <a:off x="1352550" y="2771775"/>
            <a:ext cx="576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1" name="CasellaDiTesto 10"/>
          <p:cNvSpPr txBox="1">
            <a:spLocks noChangeArrowheads="1"/>
          </p:cNvSpPr>
          <p:nvPr/>
        </p:nvSpPr>
        <p:spPr bwMode="auto">
          <a:xfrm>
            <a:off x="1417638" y="3429000"/>
            <a:ext cx="13684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Bonifica </a:t>
            </a:r>
          </a:p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senza demolizione</a:t>
            </a:r>
          </a:p>
        </p:txBody>
      </p:sp>
      <p:cxnSp>
        <p:nvCxnSpPr>
          <p:cNvPr id="13" name="Connettore 4 12"/>
          <p:cNvCxnSpPr/>
          <p:nvPr/>
        </p:nvCxnSpPr>
        <p:spPr>
          <a:xfrm rot="5400000">
            <a:off x="781050" y="2800351"/>
            <a:ext cx="612775" cy="53975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>
            <a:off x="1357313" y="3074988"/>
            <a:ext cx="720725" cy="3238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4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43" name="Forma 42"/>
          <p:cNvCxnSpPr/>
          <p:nvPr/>
        </p:nvCxnSpPr>
        <p:spPr>
          <a:xfrm rot="16200000" flipH="1">
            <a:off x="2287588" y="3994150"/>
            <a:ext cx="2052638" cy="248443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16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603" name="CasellaDiTesto 41"/>
          <p:cNvSpPr txBox="1">
            <a:spLocks noChangeArrowheads="1"/>
          </p:cNvSpPr>
          <p:nvPr/>
        </p:nvSpPr>
        <p:spPr bwMode="auto">
          <a:xfrm>
            <a:off x="3219450" y="2133600"/>
            <a:ext cx="2720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FATTIBILITÀ TECNICA</a:t>
            </a:r>
          </a:p>
        </p:txBody>
      </p:sp>
      <p:sp>
        <p:nvSpPr>
          <p:cNvPr id="25604" name="CasellaDiTesto 46"/>
          <p:cNvSpPr txBox="1">
            <a:spLocks noChangeArrowheads="1"/>
          </p:cNvSpPr>
          <p:nvPr/>
        </p:nvSpPr>
        <p:spPr bwMode="auto">
          <a:xfrm>
            <a:off x="2433638" y="385763"/>
            <a:ext cx="4298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>
                <a:latin typeface="Times New Roman" pitchFamily="18" charset="0"/>
                <a:cs typeface="Times New Roman" pitchFamily="18" charset="0"/>
              </a:rPr>
              <a:t>ANALISI DELL’EDIFICIO</a:t>
            </a:r>
          </a:p>
        </p:txBody>
      </p:sp>
      <p:cxnSp>
        <p:nvCxnSpPr>
          <p:cNvPr id="51" name="Connettore 1 50"/>
          <p:cNvCxnSpPr/>
          <p:nvPr/>
        </p:nvCxnSpPr>
        <p:spPr>
          <a:xfrm>
            <a:off x="1547813" y="765175"/>
            <a:ext cx="658812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323850" y="549275"/>
            <a:ext cx="1401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II LIVELLO</a:t>
            </a:r>
          </a:p>
        </p:txBody>
      </p:sp>
      <p:cxnSp>
        <p:nvCxnSpPr>
          <p:cNvPr id="63" name="Connettore 2 62"/>
          <p:cNvCxnSpPr/>
          <p:nvPr/>
        </p:nvCxnSpPr>
        <p:spPr>
          <a:xfrm>
            <a:off x="4572000" y="115888"/>
            <a:ext cx="0" cy="2873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CasellaDiTesto 76"/>
          <p:cNvSpPr txBox="1">
            <a:spLocks noChangeArrowheads="1"/>
          </p:cNvSpPr>
          <p:nvPr/>
        </p:nvSpPr>
        <p:spPr bwMode="auto">
          <a:xfrm>
            <a:off x="6323013" y="5334000"/>
            <a:ext cx="1993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Valutazione MCA interventi di retrofit energetico-ambientale</a:t>
            </a:r>
          </a:p>
        </p:txBody>
      </p:sp>
      <p:sp>
        <p:nvSpPr>
          <p:cNvPr id="25609" name="CasellaDiTesto 77"/>
          <p:cNvSpPr txBox="1">
            <a:spLocks noChangeArrowheads="1"/>
          </p:cNvSpPr>
          <p:nvPr/>
        </p:nvSpPr>
        <p:spPr bwMode="auto">
          <a:xfrm>
            <a:off x="2916238" y="5373688"/>
            <a:ext cx="331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Verifica del limite di convenienza economico-ambientale</a:t>
            </a:r>
          </a:p>
        </p:txBody>
      </p:sp>
      <p:sp>
        <p:nvSpPr>
          <p:cNvPr id="79" name="Rettangolo 78"/>
          <p:cNvSpPr/>
          <p:nvPr/>
        </p:nvSpPr>
        <p:spPr>
          <a:xfrm>
            <a:off x="6323013" y="5327650"/>
            <a:ext cx="1993900" cy="8636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4" name="Connettore 2 83"/>
          <p:cNvCxnSpPr/>
          <p:nvPr/>
        </p:nvCxnSpPr>
        <p:spPr>
          <a:xfrm>
            <a:off x="4572000" y="1844675"/>
            <a:ext cx="0" cy="2889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>
            <a:off x="4552950" y="5157788"/>
            <a:ext cx="0" cy="28733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CasellaDiTesto 34"/>
          <p:cNvSpPr txBox="1">
            <a:spLocks noChangeArrowheads="1"/>
          </p:cNvSpPr>
          <p:nvPr/>
        </p:nvSpPr>
        <p:spPr bwMode="auto">
          <a:xfrm>
            <a:off x="1387475" y="2924175"/>
            <a:ext cx="2176463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ctr" defTabSz="755650">
              <a:buFont typeface="Wingdings" pitchFamily="2" charset="2"/>
              <a:buChar char="§"/>
            </a:pPr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Sistema strutturale</a:t>
            </a:r>
          </a:p>
        </p:txBody>
      </p:sp>
      <p:sp>
        <p:nvSpPr>
          <p:cNvPr id="25614" name="CasellaDiTesto 35"/>
          <p:cNvSpPr txBox="1">
            <a:spLocks noChangeArrowheads="1"/>
          </p:cNvSpPr>
          <p:nvPr/>
        </p:nvSpPr>
        <p:spPr bwMode="auto">
          <a:xfrm>
            <a:off x="5580063" y="2924175"/>
            <a:ext cx="2160587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ctr">
              <a:buFont typeface="Wingdings" pitchFamily="2" charset="2"/>
              <a:buChar char="§"/>
            </a:pPr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Involucro edilizio</a:t>
            </a:r>
          </a:p>
          <a:p>
            <a:pPr marL="180975" indent="-180975" algn="ctr">
              <a:buFont typeface="Wingdings" pitchFamily="2" charset="2"/>
              <a:buChar char="§"/>
            </a:pPr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Sistema impiantistico</a:t>
            </a:r>
          </a:p>
        </p:txBody>
      </p:sp>
      <p:sp>
        <p:nvSpPr>
          <p:cNvPr id="25615" name="CasellaDiTesto 38"/>
          <p:cNvSpPr txBox="1">
            <a:spLocks noChangeArrowheads="1"/>
          </p:cNvSpPr>
          <p:nvPr/>
        </p:nvSpPr>
        <p:spPr bwMode="auto">
          <a:xfrm>
            <a:off x="1547813" y="3429000"/>
            <a:ext cx="1871662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Valutazione della vulnerabilità sismica</a:t>
            </a:r>
          </a:p>
        </p:txBody>
      </p:sp>
      <p:sp>
        <p:nvSpPr>
          <p:cNvPr id="25616" name="CasellaDiTesto 42"/>
          <p:cNvSpPr txBox="1">
            <a:spLocks noChangeArrowheads="1"/>
          </p:cNvSpPr>
          <p:nvPr/>
        </p:nvSpPr>
        <p:spPr bwMode="auto">
          <a:xfrm>
            <a:off x="5219700" y="3644900"/>
            <a:ext cx="2930525" cy="738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Condizioni di manutenzione/degrado/conformità alle norme tecniche</a:t>
            </a:r>
          </a:p>
        </p:txBody>
      </p:sp>
      <p:sp>
        <p:nvSpPr>
          <p:cNvPr id="25617" name="CasellaDiTesto 47"/>
          <p:cNvSpPr txBox="1">
            <a:spLocks noChangeArrowheads="1"/>
          </p:cNvSpPr>
          <p:nvPr/>
        </p:nvSpPr>
        <p:spPr bwMode="auto">
          <a:xfrm>
            <a:off x="1187450" y="4149725"/>
            <a:ext cx="2533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Stima limite di convenienza riparazione/demolizione</a:t>
            </a:r>
          </a:p>
        </p:txBody>
      </p:sp>
      <p:sp>
        <p:nvSpPr>
          <p:cNvPr id="25618" name="CasellaDiTesto 52"/>
          <p:cNvSpPr txBox="1">
            <a:spLocks noChangeArrowheads="1"/>
          </p:cNvSpPr>
          <p:nvPr/>
        </p:nvSpPr>
        <p:spPr bwMode="auto">
          <a:xfrm>
            <a:off x="3049588" y="1196975"/>
            <a:ext cx="3106737" cy="584200"/>
          </a:xfrm>
          <a:prstGeom prst="rect">
            <a:avLst/>
          </a:prstGeom>
          <a:noFill/>
          <a:ln w="222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Stima del «Potenziale di Trasformabilità Funzionale»</a:t>
            </a:r>
            <a:r>
              <a:rPr lang="it-IT" altLang="it-IT" sz="1600" b="1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PTF)</a:t>
            </a:r>
          </a:p>
        </p:txBody>
      </p:sp>
      <p:sp>
        <p:nvSpPr>
          <p:cNvPr id="25619" name="CasellaDiTesto 54"/>
          <p:cNvSpPr txBox="1">
            <a:spLocks noChangeArrowheads="1"/>
          </p:cNvSpPr>
          <p:nvPr/>
        </p:nvSpPr>
        <p:spPr bwMode="auto">
          <a:xfrm>
            <a:off x="2124075" y="6453188"/>
            <a:ext cx="2316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Demolizione </a:t>
            </a:r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4575175" y="2492375"/>
            <a:ext cx="0" cy="1444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>
            <a:off x="4572000" y="2635250"/>
            <a:ext cx="2052638" cy="288925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 rot="10800000" flipV="1">
            <a:off x="2465388" y="2636838"/>
            <a:ext cx="2305050" cy="288925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624638" y="3429000"/>
            <a:ext cx="0" cy="2174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4572000" y="836613"/>
            <a:ext cx="0" cy="28733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2484438" y="3222625"/>
            <a:ext cx="0" cy="2174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/>
          <p:nvPr/>
        </p:nvCxnSpPr>
        <p:spPr>
          <a:xfrm>
            <a:off x="2484438" y="3951288"/>
            <a:ext cx="0" cy="2159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7" name="CasellaDiTesto 45"/>
          <p:cNvSpPr txBox="1">
            <a:spLocks noChangeArrowheads="1"/>
          </p:cNvSpPr>
          <p:nvPr/>
        </p:nvSpPr>
        <p:spPr bwMode="auto">
          <a:xfrm>
            <a:off x="5292725" y="6453188"/>
            <a:ext cx="1223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Riuso</a:t>
            </a:r>
          </a:p>
        </p:txBody>
      </p:sp>
      <p:cxnSp>
        <p:nvCxnSpPr>
          <p:cNvPr id="24" name="Connettore 4 23"/>
          <p:cNvCxnSpPr/>
          <p:nvPr/>
        </p:nvCxnSpPr>
        <p:spPr>
          <a:xfrm rot="16200000" flipH="1">
            <a:off x="2878931" y="4239420"/>
            <a:ext cx="288925" cy="1116012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276600" y="6202363"/>
            <a:ext cx="2590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H="1">
            <a:off x="3276600" y="6191250"/>
            <a:ext cx="6350" cy="2889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H="1">
            <a:off x="5862638" y="6191250"/>
            <a:ext cx="4762" cy="2889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4554538" y="5949950"/>
            <a:ext cx="0" cy="2508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3" name="CasellaDiTesto 49"/>
          <p:cNvSpPr txBox="1">
            <a:spLocks noChangeArrowheads="1"/>
          </p:cNvSpPr>
          <p:nvPr/>
        </p:nvSpPr>
        <p:spPr bwMode="auto">
          <a:xfrm>
            <a:off x="2616200" y="4652963"/>
            <a:ext cx="37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SI</a:t>
            </a:r>
          </a:p>
        </p:txBody>
      </p:sp>
      <p:sp>
        <p:nvSpPr>
          <p:cNvPr id="25634" name="CasellaDiTesto 63"/>
          <p:cNvSpPr txBox="1">
            <a:spLocks noChangeArrowheads="1"/>
          </p:cNvSpPr>
          <p:nvPr/>
        </p:nvSpPr>
        <p:spPr bwMode="auto">
          <a:xfrm>
            <a:off x="2001838" y="5084763"/>
            <a:ext cx="554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5635" name="CasellaDiTesto 64"/>
          <p:cNvSpPr txBox="1">
            <a:spLocks noChangeArrowheads="1"/>
          </p:cNvSpPr>
          <p:nvPr/>
        </p:nvSpPr>
        <p:spPr bwMode="auto">
          <a:xfrm>
            <a:off x="4986338" y="5929313"/>
            <a:ext cx="468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SI</a:t>
            </a:r>
          </a:p>
        </p:txBody>
      </p:sp>
      <p:sp>
        <p:nvSpPr>
          <p:cNvPr id="25636" name="CasellaDiTesto 65"/>
          <p:cNvSpPr txBox="1">
            <a:spLocks noChangeArrowheads="1"/>
          </p:cNvSpPr>
          <p:nvPr/>
        </p:nvSpPr>
        <p:spPr bwMode="auto">
          <a:xfrm>
            <a:off x="3711575" y="5929313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5637" name="CasellaDiTesto 41"/>
          <p:cNvSpPr txBox="1">
            <a:spLocks noChangeArrowheads="1"/>
          </p:cNvSpPr>
          <p:nvPr/>
        </p:nvSpPr>
        <p:spPr bwMode="auto">
          <a:xfrm>
            <a:off x="3316288" y="4581525"/>
            <a:ext cx="2408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PIANIFICAZIONE INTERVENTI</a:t>
            </a:r>
          </a:p>
        </p:txBody>
      </p:sp>
      <p:cxnSp>
        <p:nvCxnSpPr>
          <p:cNvPr id="3" name="Connettore 4 2"/>
          <p:cNvCxnSpPr/>
          <p:nvPr/>
        </p:nvCxnSpPr>
        <p:spPr>
          <a:xfrm rot="5400000">
            <a:off x="5723732" y="4040981"/>
            <a:ext cx="576262" cy="1260475"/>
          </a:xfrm>
          <a:prstGeom prst="bentConnector2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2473325" y="4941888"/>
            <a:ext cx="0" cy="8270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rot="120000">
            <a:off x="5214938" y="5072063"/>
            <a:ext cx="1079500" cy="214312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Connettore 4 61"/>
          <p:cNvCxnSpPr/>
          <p:nvPr/>
        </p:nvCxnSpPr>
        <p:spPr>
          <a:xfrm rot="16200000" flipH="1">
            <a:off x="2132807" y="6101556"/>
            <a:ext cx="865188" cy="180975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3000375" y="1214438"/>
            <a:ext cx="3143250" cy="571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5643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pic>
        <p:nvPicPr>
          <p:cNvPr id="25644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627" name="CasellaDiTesto 34"/>
          <p:cNvSpPr txBox="1">
            <a:spLocks noChangeArrowheads="1"/>
          </p:cNvSpPr>
          <p:nvPr/>
        </p:nvSpPr>
        <p:spPr bwMode="auto">
          <a:xfrm>
            <a:off x="490538" y="2133600"/>
            <a:ext cx="7561262" cy="58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600">
                <a:latin typeface="Calibri" pitchFamily="34" charset="0"/>
              </a:rPr>
              <a:t>Per  variazioni di classe e/o di destinazione d’uso con incrementi dei carichi globali in fondazione  ≤ 10% </a:t>
            </a:r>
            <a:r>
              <a:rPr lang="it-IT" sz="1600" u="sng">
                <a:latin typeface="Calibri" pitchFamily="34" charset="0"/>
              </a:rPr>
              <a:t>non è obbligatorio l’adeguamento sismico</a:t>
            </a:r>
            <a:r>
              <a:rPr lang="it-IT" sz="1600">
                <a:latin typeface="Calibri" pitchFamily="34" charset="0"/>
              </a:rPr>
              <a:t> (§ 8.4.1 NTC 2008)</a:t>
            </a:r>
          </a:p>
        </p:txBody>
      </p:sp>
      <p:sp>
        <p:nvSpPr>
          <p:cNvPr id="26628" name="CasellaDiTesto 54"/>
          <p:cNvSpPr txBox="1">
            <a:spLocks noChangeArrowheads="1"/>
          </p:cNvSpPr>
          <p:nvPr/>
        </p:nvSpPr>
        <p:spPr bwMode="auto">
          <a:xfrm>
            <a:off x="3203575" y="2852738"/>
            <a:ext cx="2316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Miglioramento sismico o riparazione locale</a:t>
            </a:r>
          </a:p>
        </p:txBody>
      </p:sp>
      <p:sp>
        <p:nvSpPr>
          <p:cNvPr id="26629" name="Titolo 1"/>
          <p:cNvSpPr txBox="1">
            <a:spLocks/>
          </p:cNvSpPr>
          <p:nvPr/>
        </p:nvSpPr>
        <p:spPr bwMode="auto">
          <a:xfrm>
            <a:off x="323850" y="115888"/>
            <a:ext cx="8280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>
                <a:latin typeface="Calibri" pitchFamily="34" charset="0"/>
              </a:rPr>
              <a:t>Alcune considerazioni sugli aspetti strutturali</a:t>
            </a:r>
          </a:p>
        </p:txBody>
      </p:sp>
      <p:sp>
        <p:nvSpPr>
          <p:cNvPr id="26630" name="CasellaDiTesto 53"/>
          <p:cNvSpPr txBox="1">
            <a:spLocks noChangeArrowheads="1"/>
          </p:cNvSpPr>
          <p:nvPr/>
        </p:nvSpPr>
        <p:spPr bwMode="auto">
          <a:xfrm>
            <a:off x="488950" y="755650"/>
            <a:ext cx="7754938" cy="585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600">
                <a:latin typeface="Calibri" pitchFamily="34" charset="0"/>
              </a:rPr>
              <a:t>Una gran parte degli edifici industriali esistenti in c.a. o c.a.p. è stata progettata per  elevati carichi variabili. 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2627313" y="3141663"/>
            <a:ext cx="50482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490538" y="3573463"/>
            <a:ext cx="7681912" cy="294640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180975" indent="-180975" algn="just" defTabSz="75600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t-IT" sz="1600" dirty="0">
                <a:latin typeface="+mn-lt"/>
                <a:cs typeface="+mn-cs"/>
              </a:rPr>
              <a:t>Limite di convenienza economica </a:t>
            </a:r>
            <a:r>
              <a:rPr lang="it-IT" sz="1400" dirty="0">
                <a:latin typeface="+mn-lt"/>
                <a:cs typeface="+mn-cs"/>
              </a:rPr>
              <a:t>(solo struttura)</a:t>
            </a:r>
          </a:p>
          <a:p>
            <a:pPr algn="just" defTabSz="7560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                                                 </a:t>
            </a:r>
            <a:r>
              <a:rPr lang="it-IT" dirty="0" err="1">
                <a:latin typeface="+mn-lt"/>
                <a:cs typeface="+mn-cs"/>
              </a:rPr>
              <a:t>C</a:t>
            </a:r>
            <a:r>
              <a:rPr lang="it-IT" sz="1200" dirty="0" err="1">
                <a:latin typeface="+mn-lt"/>
                <a:cs typeface="+mn-cs"/>
              </a:rPr>
              <a:t>Rip</a:t>
            </a:r>
            <a:r>
              <a:rPr lang="it-IT" sz="1400" dirty="0">
                <a:latin typeface="+mn-lt"/>
                <a:cs typeface="+mn-cs"/>
              </a:rPr>
              <a:t> </a:t>
            </a:r>
            <a:r>
              <a:rPr lang="it-IT" dirty="0">
                <a:latin typeface="+mn-lt"/>
                <a:cs typeface="+mn-cs"/>
              </a:rPr>
              <a:t>= </a:t>
            </a:r>
            <a:r>
              <a:rPr lang="it-IT" dirty="0" err="1">
                <a:latin typeface="+mn-lt"/>
                <a:cs typeface="+mn-cs"/>
              </a:rPr>
              <a:t>C</a:t>
            </a:r>
            <a:r>
              <a:rPr lang="it-IT" sz="1200" dirty="0" err="1">
                <a:latin typeface="+mn-lt"/>
                <a:cs typeface="+mn-cs"/>
              </a:rPr>
              <a:t>Dem+trasp</a:t>
            </a:r>
            <a:r>
              <a:rPr lang="it-IT" dirty="0">
                <a:latin typeface="+mn-lt"/>
                <a:cs typeface="+mn-cs"/>
              </a:rPr>
              <a:t> + </a:t>
            </a:r>
            <a:r>
              <a:rPr lang="it-IT" dirty="0" err="1">
                <a:latin typeface="+mn-lt"/>
                <a:cs typeface="+mn-cs"/>
              </a:rPr>
              <a:t>C</a:t>
            </a:r>
            <a:r>
              <a:rPr lang="it-IT" sz="1200" dirty="0" err="1">
                <a:latin typeface="+mn-lt"/>
                <a:cs typeface="+mn-cs"/>
              </a:rPr>
              <a:t>Smalt</a:t>
            </a:r>
            <a:r>
              <a:rPr lang="it-IT" dirty="0">
                <a:latin typeface="+mn-lt"/>
                <a:cs typeface="+mn-cs"/>
              </a:rPr>
              <a:t>  + </a:t>
            </a:r>
            <a:r>
              <a:rPr lang="it-IT" dirty="0" err="1">
                <a:latin typeface="+mn-lt"/>
                <a:cs typeface="+mn-cs"/>
              </a:rPr>
              <a:t>C</a:t>
            </a:r>
            <a:r>
              <a:rPr lang="it-IT" sz="1200" dirty="0" err="1">
                <a:latin typeface="+mn-lt"/>
                <a:cs typeface="+mn-cs"/>
              </a:rPr>
              <a:t>Ricost</a:t>
            </a:r>
            <a:r>
              <a:rPr lang="it-IT" sz="1200" dirty="0">
                <a:latin typeface="+mn-lt"/>
                <a:cs typeface="+mn-cs"/>
              </a:rPr>
              <a:t> </a:t>
            </a:r>
          </a:p>
          <a:p>
            <a:pPr algn="just" defTabSz="756000" fontAlgn="auto">
              <a:spcBef>
                <a:spcPts val="0"/>
              </a:spcBef>
              <a:spcAft>
                <a:spcPts val="600"/>
              </a:spcAft>
              <a:defRPr/>
            </a:pPr>
            <a:endParaRPr lang="it-IT" sz="1200" dirty="0">
              <a:latin typeface="+mn-lt"/>
              <a:cs typeface="+mn-cs"/>
            </a:endParaRPr>
          </a:p>
          <a:p>
            <a:pPr marL="285750" indent="-285750" algn="just" defTabSz="7560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400" dirty="0">
                <a:latin typeface="+mn-lt"/>
                <a:cs typeface="+mn-cs"/>
              </a:rPr>
              <a:t>410 – 470 €/m</a:t>
            </a:r>
            <a:r>
              <a:rPr lang="it-IT" sz="1400" baseline="30000" dirty="0">
                <a:latin typeface="+mn-lt"/>
                <a:cs typeface="+mn-cs"/>
              </a:rPr>
              <a:t>2  </a:t>
            </a:r>
            <a:r>
              <a:rPr lang="it-IT" sz="1400" dirty="0">
                <a:latin typeface="+mn-lt"/>
                <a:cs typeface="+mn-cs"/>
              </a:rPr>
              <a:t>per strutture a telaio in c.a., con fondazioni superficiali </a:t>
            </a:r>
          </a:p>
          <a:p>
            <a:pPr marL="285750" indent="-285750" algn="just" defTabSz="7560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400" dirty="0">
                <a:latin typeface="+mn-lt"/>
                <a:cs typeface="+mn-cs"/>
              </a:rPr>
              <a:t>195 – 225 €/m</a:t>
            </a:r>
            <a:r>
              <a:rPr lang="it-IT" sz="1400" baseline="30000" dirty="0">
                <a:latin typeface="+mn-lt"/>
                <a:cs typeface="+mn-cs"/>
              </a:rPr>
              <a:t>2</a:t>
            </a:r>
            <a:r>
              <a:rPr lang="it-IT" sz="1400" dirty="0">
                <a:latin typeface="+mn-lt"/>
                <a:cs typeface="+mn-cs"/>
              </a:rPr>
              <a:t> per prefabbricati industriali, fino ad h. 6,50 m, </a:t>
            </a:r>
            <a:r>
              <a:rPr lang="it-IT" sz="1400" dirty="0" err="1">
                <a:latin typeface="+mn-lt"/>
                <a:cs typeface="+mn-cs"/>
              </a:rPr>
              <a:t>S.l.p</a:t>
            </a:r>
            <a:r>
              <a:rPr lang="it-IT" sz="1400" dirty="0">
                <a:latin typeface="+mn-lt"/>
                <a:cs typeface="+mn-cs"/>
              </a:rPr>
              <a:t>. </a:t>
            </a:r>
            <a:r>
              <a:rPr lang="it-IT" sz="1400" dirty="0">
                <a:latin typeface="Calibri"/>
                <a:cs typeface="+mn-cs"/>
              </a:rPr>
              <a:t>≤ </a:t>
            </a:r>
            <a:r>
              <a:rPr lang="it-IT" sz="1400" dirty="0">
                <a:latin typeface="+mn-lt"/>
                <a:cs typeface="+mn-cs"/>
              </a:rPr>
              <a:t>5000 m</a:t>
            </a:r>
            <a:r>
              <a:rPr lang="it-IT" sz="1400" baseline="30000" dirty="0">
                <a:latin typeface="+mn-lt"/>
                <a:cs typeface="+mn-cs"/>
              </a:rPr>
              <a:t>2</a:t>
            </a:r>
            <a:r>
              <a:rPr lang="it-IT" sz="1400" dirty="0">
                <a:latin typeface="+mn-lt"/>
                <a:cs typeface="+mn-cs"/>
              </a:rPr>
              <a:t> </a:t>
            </a:r>
          </a:p>
          <a:p>
            <a:pPr algn="just" defTabSz="75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latin typeface="+mn-lt"/>
                <a:cs typeface="+mn-cs"/>
              </a:rPr>
              <a:t>   (Fonti:  Prezziario ACEN 2014, Prezziario LL.PP. Campania 2013, Prezziario DEI tipologie edilizie 2012)</a:t>
            </a:r>
          </a:p>
          <a:p>
            <a:pPr algn="just" defTabSz="756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  <a:p>
            <a:pPr marL="177800" indent="-177800" algn="just" defTabSz="7560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1600" dirty="0">
                <a:latin typeface="+mn-lt"/>
                <a:cs typeface="+mn-cs"/>
              </a:rPr>
              <a:t>Finanziamenti e/o incentivi per interventi di messa in sicurezza </a:t>
            </a:r>
            <a:r>
              <a:rPr lang="it-IT" sz="1400" dirty="0">
                <a:latin typeface="+mn-lt"/>
                <a:cs typeface="+mn-cs"/>
              </a:rPr>
              <a:t>(attualmente detrazione al 65% per adeguamento sismico di edifici ad uso abitativo o </a:t>
            </a:r>
            <a:r>
              <a:rPr lang="it-IT" sz="1400" u="sng" dirty="0">
                <a:latin typeface="+mn-lt"/>
                <a:cs typeface="+mn-cs"/>
              </a:rPr>
              <a:t>produttivo nelle zone sismiche 1 e 2</a:t>
            </a:r>
            <a:r>
              <a:rPr lang="it-IT" sz="1400" dirty="0">
                <a:latin typeface="+mn-lt"/>
                <a:cs typeface="+mn-cs"/>
              </a:rPr>
              <a:t>, </a:t>
            </a:r>
            <a:r>
              <a:rPr lang="it-IT" sz="1400" dirty="0" err="1">
                <a:latin typeface="+mn-lt"/>
                <a:cs typeface="+mn-cs"/>
              </a:rPr>
              <a:t>D.l.</a:t>
            </a:r>
            <a:r>
              <a:rPr lang="it-IT" sz="1400" dirty="0">
                <a:latin typeface="+mn-lt"/>
                <a:cs typeface="+mn-cs"/>
              </a:rPr>
              <a:t> 4 giugno 2013, n. 63)</a:t>
            </a:r>
          </a:p>
          <a:p>
            <a:pPr algn="just" defTabSz="7560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26633" name="Rettangolo 3"/>
          <p:cNvSpPr>
            <a:spLocks noChangeArrowheads="1"/>
          </p:cNvSpPr>
          <p:nvPr/>
        </p:nvSpPr>
        <p:spPr bwMode="auto">
          <a:xfrm>
            <a:off x="1763713" y="1412875"/>
            <a:ext cx="556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55650"/>
            <a:r>
              <a:rPr lang="it-IT">
                <a:latin typeface="Calibri" pitchFamily="34" charset="0"/>
              </a:rPr>
              <a:t>Con riferimento al campione indagato risulta mediamente q  =  3 – 6 kN/m</a:t>
            </a:r>
            <a:r>
              <a:rPr lang="it-IT" baseline="30000">
                <a:latin typeface="Calibri" pitchFamily="34" charset="0"/>
              </a:rPr>
              <a:t>2</a:t>
            </a:r>
            <a:r>
              <a:rPr lang="it-IT">
                <a:latin typeface="Calibri" pitchFamily="34" charset="0"/>
              </a:rPr>
              <a:t> </a:t>
            </a:r>
          </a:p>
        </p:txBody>
      </p:sp>
      <p:cxnSp>
        <p:nvCxnSpPr>
          <p:cNvPr id="22" name="Connettore 2 21"/>
          <p:cNvCxnSpPr/>
          <p:nvPr/>
        </p:nvCxnSpPr>
        <p:spPr>
          <a:xfrm>
            <a:off x="1260475" y="1628775"/>
            <a:ext cx="503238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entesi graffa aperta 1"/>
          <p:cNvSpPr/>
          <p:nvPr/>
        </p:nvSpPr>
        <p:spPr>
          <a:xfrm>
            <a:off x="5832475" y="3816350"/>
            <a:ext cx="179388" cy="503238"/>
          </a:xfrm>
          <a:prstGeom prst="leftBrac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636" name="Rettangolo 5"/>
          <p:cNvSpPr>
            <a:spLocks noChangeArrowheads="1"/>
          </p:cNvSpPr>
          <p:nvPr/>
        </p:nvSpPr>
        <p:spPr bwMode="auto">
          <a:xfrm>
            <a:off x="6015038" y="3594100"/>
            <a:ext cx="2246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C</a:t>
            </a:r>
            <a:r>
              <a:rPr lang="it-IT" sz="1100">
                <a:latin typeface="Calibri" pitchFamily="34" charset="0"/>
              </a:rPr>
              <a:t>Dem+trasp</a:t>
            </a:r>
            <a:r>
              <a:rPr lang="it-IT" sz="1600">
                <a:latin typeface="Calibri" pitchFamily="34" charset="0"/>
              </a:rPr>
              <a:t> = </a:t>
            </a:r>
            <a:r>
              <a:rPr lang="it-IT" sz="1400">
                <a:latin typeface="Calibri" pitchFamily="34" charset="0"/>
              </a:rPr>
              <a:t>14 – 16 €/m</a:t>
            </a:r>
            <a:r>
              <a:rPr lang="it-IT" sz="1400" baseline="30000">
                <a:latin typeface="Calibri" pitchFamily="34" charset="0"/>
              </a:rPr>
              <a:t>3  </a:t>
            </a:r>
            <a:r>
              <a:rPr lang="it-IT" sz="1600" baseline="30000">
                <a:latin typeface="Calibri" pitchFamily="34" charset="0"/>
              </a:rPr>
              <a:t>(*)</a:t>
            </a:r>
          </a:p>
        </p:txBody>
      </p:sp>
      <p:sp>
        <p:nvSpPr>
          <p:cNvPr id="26637" name="Rettangolo 7"/>
          <p:cNvSpPr>
            <a:spLocks noChangeArrowheads="1"/>
          </p:cNvSpPr>
          <p:nvPr/>
        </p:nvSpPr>
        <p:spPr bwMode="auto">
          <a:xfrm>
            <a:off x="6029325" y="4081463"/>
            <a:ext cx="2524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C</a:t>
            </a:r>
            <a:r>
              <a:rPr lang="it-IT" sz="1200">
                <a:latin typeface="Calibri" pitchFamily="34" charset="0"/>
              </a:rPr>
              <a:t>Smalt. </a:t>
            </a:r>
            <a:r>
              <a:rPr lang="it-IT" sz="1400">
                <a:latin typeface="Calibri" pitchFamily="34" charset="0"/>
              </a:rPr>
              <a:t>= 15 – 20 €/t    </a:t>
            </a:r>
            <a:r>
              <a:rPr lang="it-IT" sz="1600" baseline="30000">
                <a:latin typeface="Calibri" pitchFamily="34" charset="0"/>
              </a:rPr>
              <a:t>(**)</a:t>
            </a:r>
          </a:p>
          <a:p>
            <a:r>
              <a:rPr lang="it-IT" sz="1100">
                <a:latin typeface="Calibri" pitchFamily="34" charset="0"/>
              </a:rPr>
              <a:t>(codice CER 17.09.04 «Rifiuti edili misti»)</a:t>
            </a:r>
            <a:endParaRPr lang="it-IT" sz="1100" baseline="30000">
              <a:latin typeface="Calibri" pitchFamily="34" charset="0"/>
            </a:endParaRPr>
          </a:p>
        </p:txBody>
      </p:sp>
      <p:sp>
        <p:nvSpPr>
          <p:cNvPr id="26638" name="Rettangolo 9"/>
          <p:cNvSpPr>
            <a:spLocks noChangeArrowheads="1"/>
          </p:cNvSpPr>
          <p:nvPr/>
        </p:nvSpPr>
        <p:spPr bwMode="auto">
          <a:xfrm>
            <a:off x="488950" y="6202363"/>
            <a:ext cx="46450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aseline="30000">
                <a:latin typeface="Calibri" pitchFamily="34" charset="0"/>
              </a:rPr>
              <a:t>(*)</a:t>
            </a:r>
            <a:r>
              <a:rPr lang="it-IT" baseline="30000">
                <a:latin typeface="Calibri" pitchFamily="34" charset="0"/>
              </a:rPr>
              <a:t> </a:t>
            </a:r>
            <a:r>
              <a:rPr lang="it-IT" sz="1100">
                <a:latin typeface="Calibri" pitchFamily="34" charset="0"/>
              </a:rPr>
              <a:t>Prezzi unitari desunti dal Prezziario Lavori Pubblici Regione Campania 2013</a:t>
            </a:r>
          </a:p>
          <a:p>
            <a:pPr>
              <a:lnSpc>
                <a:spcPct val="150000"/>
              </a:lnSpc>
            </a:pPr>
            <a:r>
              <a:rPr lang="it-IT" sz="1600" baseline="30000">
                <a:latin typeface="Calibri" pitchFamily="34" charset="0"/>
              </a:rPr>
              <a:t>(**) </a:t>
            </a:r>
            <a:r>
              <a:rPr lang="it-IT" sz="1100">
                <a:latin typeface="Calibri" pitchFamily="34" charset="0"/>
              </a:rPr>
              <a:t>Prezzi desunti da proprie indagini di mercato, 2015</a:t>
            </a:r>
          </a:p>
        </p:txBody>
      </p:sp>
      <p:sp>
        <p:nvSpPr>
          <p:cNvPr id="26639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pic>
        <p:nvPicPr>
          <p:cNvPr id="26640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150" y="404813"/>
            <a:ext cx="540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POTENZIALE DI TRASFORMABILITÀ FUNZIONALE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" name="Segnaposto contenuto 2"/>
          <p:cNvSpPr txBox="1">
            <a:spLocks/>
          </p:cNvSpPr>
          <p:nvPr/>
        </p:nvSpPr>
        <p:spPr bwMode="auto">
          <a:xfrm>
            <a:off x="395288" y="836613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1600" u="sng">
                <a:latin typeface="Calibri" pitchFamily="34" charset="0"/>
              </a:rPr>
              <a:t>Trasformabilità o Adattabilità Funzionale</a:t>
            </a:r>
            <a:r>
              <a:rPr lang="it-IT" sz="1600">
                <a:latin typeface="Calibri" pitchFamily="34" charset="0"/>
              </a:rPr>
              <a:t>: capacità di un edificio di essere adattato per accogliere nuovi usi. </a:t>
            </a:r>
          </a:p>
          <a:p>
            <a:pPr marL="176213" indent="-176213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1400">
                <a:latin typeface="Calibri" pitchFamily="34" charset="0"/>
              </a:rPr>
              <a:t>Individuazione degli usi più idonei   →   minimizzare quantità ed entità opere per adeguamento</a:t>
            </a:r>
          </a:p>
          <a:p>
            <a:pPr marL="176213" indent="-176213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it-IT" sz="1600"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19475" y="1376363"/>
            <a:ext cx="4176713" cy="3238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654" name="CasellaDiTesto 3"/>
          <p:cNvSpPr txBox="1">
            <a:spLocks noChangeArrowheads="1"/>
          </p:cNvSpPr>
          <p:nvPr/>
        </p:nvSpPr>
        <p:spPr bwMode="auto">
          <a:xfrm>
            <a:off x="611188" y="2276475"/>
            <a:ext cx="1873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Procedura adottata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2987675" y="21240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/>
            <a:r>
              <a:rPr lang="it-IT" sz="1600">
                <a:latin typeface="Calibri" pitchFamily="34" charset="0"/>
              </a:rPr>
              <a:t>Applicazione di un </a:t>
            </a:r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approccio multicriteriale</a:t>
            </a:r>
            <a:r>
              <a:rPr lang="it-IT" sz="1600" b="1">
                <a:latin typeface="Calibri" pitchFamily="34" charset="0"/>
              </a:rPr>
              <a:t> </a:t>
            </a:r>
            <a:r>
              <a:rPr lang="it-IT" sz="1600">
                <a:latin typeface="Calibri" pitchFamily="34" charset="0"/>
              </a:rPr>
              <a:t>per valutare alternative di riuso di edifici industriali dismessi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2484438" y="2420938"/>
            <a:ext cx="431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CasellaDiTesto 15"/>
          <p:cNvSpPr txBox="1">
            <a:spLocks noChangeArrowheads="1"/>
          </p:cNvSpPr>
          <p:nvPr/>
        </p:nvSpPr>
        <p:spPr bwMode="auto">
          <a:xfrm>
            <a:off x="611188" y="256540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392113" y="3141663"/>
            <a:ext cx="7780337" cy="280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Individuazione criteri </a:t>
            </a:r>
            <a:r>
              <a:rPr lang="it-IT" sz="1600" dirty="0">
                <a:solidFill>
                  <a:schemeClr val="tx1"/>
                </a:solidFill>
              </a:rPr>
              <a:t>di valutazione t</a:t>
            </a:r>
            <a:r>
              <a:rPr lang="it-IT" sz="1600" dirty="0" smtClean="0">
                <a:solidFill>
                  <a:schemeClr val="tx1"/>
                </a:solidFill>
              </a:rPr>
              <a:t>rasformabilità funzionale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Assegnazione </a:t>
            </a:r>
            <a:r>
              <a:rPr lang="it-IT" sz="1600" dirty="0">
                <a:solidFill>
                  <a:schemeClr val="tx1"/>
                </a:solidFill>
              </a:rPr>
              <a:t>p</a:t>
            </a:r>
            <a:r>
              <a:rPr lang="it-IT" sz="1600" dirty="0" smtClean="0">
                <a:solidFill>
                  <a:schemeClr val="tx1"/>
                </a:solidFill>
              </a:rPr>
              <a:t>esi relativi dei criteri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tx1"/>
                </a:solidFill>
              </a:rPr>
              <a:t>D</a:t>
            </a:r>
            <a:r>
              <a:rPr lang="it-IT" sz="1600" dirty="0" smtClean="0">
                <a:solidFill>
                  <a:schemeClr val="tx1"/>
                </a:solidFill>
              </a:rPr>
              <a:t>efinizione “matrici di benchmark” e trasformazione giudizi </a:t>
            </a:r>
            <a:r>
              <a:rPr lang="it-IT" sz="1600" dirty="0">
                <a:solidFill>
                  <a:schemeClr val="tx1"/>
                </a:solidFill>
              </a:rPr>
              <a:t>qualitativi in valori </a:t>
            </a:r>
            <a:r>
              <a:rPr lang="it-IT" sz="1600" dirty="0" smtClean="0">
                <a:solidFill>
                  <a:schemeClr val="tx1"/>
                </a:solidFill>
              </a:rPr>
              <a:t>numerici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tx1"/>
                </a:solidFill>
              </a:rPr>
              <a:t>C</a:t>
            </a:r>
            <a:r>
              <a:rPr lang="it-IT" sz="1600" dirty="0" smtClean="0">
                <a:solidFill>
                  <a:schemeClr val="tx1"/>
                </a:solidFill>
              </a:rPr>
              <a:t>ompilazione </a:t>
            </a:r>
            <a:r>
              <a:rPr lang="it-IT" sz="1600" dirty="0">
                <a:solidFill>
                  <a:schemeClr val="tx1"/>
                </a:solidFill>
              </a:rPr>
              <a:t>e normalizzazione della </a:t>
            </a:r>
            <a:r>
              <a:rPr lang="it-IT" sz="1600" dirty="0" smtClean="0">
                <a:solidFill>
                  <a:schemeClr val="tx1"/>
                </a:solidFill>
              </a:rPr>
              <a:t>matrice </a:t>
            </a:r>
            <a:r>
              <a:rPr lang="it-IT" sz="1600" dirty="0">
                <a:solidFill>
                  <a:schemeClr val="tx1"/>
                </a:solidFill>
              </a:rPr>
              <a:t>di </a:t>
            </a:r>
            <a:r>
              <a:rPr lang="it-IT" sz="1600" dirty="0" smtClean="0">
                <a:solidFill>
                  <a:schemeClr val="tx1"/>
                </a:solidFill>
              </a:rPr>
              <a:t>giudizio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Definizione </a:t>
            </a:r>
            <a:r>
              <a:rPr lang="it-IT" sz="1600" dirty="0">
                <a:solidFill>
                  <a:schemeClr val="tx1"/>
                </a:solidFill>
              </a:rPr>
              <a:t>della tecnica di risoluzione </a:t>
            </a:r>
            <a:r>
              <a:rPr lang="it-IT" sz="1600" dirty="0" smtClean="0">
                <a:solidFill>
                  <a:schemeClr val="tx1"/>
                </a:solidFill>
              </a:rPr>
              <a:t>matriciale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Valutazione </a:t>
            </a:r>
            <a:r>
              <a:rPr lang="it-IT" sz="1600" dirty="0">
                <a:solidFill>
                  <a:schemeClr val="tx1"/>
                </a:solidFill>
              </a:rPr>
              <a:t>di un </a:t>
            </a:r>
            <a:r>
              <a:rPr lang="it-IT" sz="1600" dirty="0" smtClean="0">
                <a:solidFill>
                  <a:schemeClr val="tx1"/>
                </a:solidFill>
              </a:rPr>
              <a:t>“Indice </a:t>
            </a:r>
            <a:r>
              <a:rPr lang="it-IT" sz="1600" dirty="0">
                <a:solidFill>
                  <a:schemeClr val="tx1"/>
                </a:solidFill>
              </a:rPr>
              <a:t>di </a:t>
            </a:r>
            <a:r>
              <a:rPr lang="it-IT" sz="1600" dirty="0" smtClean="0">
                <a:solidFill>
                  <a:schemeClr val="tx1"/>
                </a:solidFill>
              </a:rPr>
              <a:t>Preferenza” </a:t>
            </a:r>
            <a:r>
              <a:rPr lang="it-IT" sz="1600" dirty="0">
                <a:solidFill>
                  <a:schemeClr val="tx1"/>
                </a:solidFill>
              </a:rPr>
              <a:t>e scelta </a:t>
            </a:r>
            <a:r>
              <a:rPr lang="it-IT" sz="1600" dirty="0" smtClean="0">
                <a:solidFill>
                  <a:schemeClr val="tx1"/>
                </a:solidFill>
              </a:rPr>
              <a:t>dell’alternativa/e “migliore/i”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Analisi </a:t>
            </a:r>
            <a:r>
              <a:rPr lang="it-IT" sz="1600" dirty="0">
                <a:solidFill>
                  <a:schemeClr val="tx1"/>
                </a:solidFill>
              </a:rPr>
              <a:t>di Sensitività</a:t>
            </a:r>
          </a:p>
          <a:p>
            <a:pPr fontAlgn="auto">
              <a:spcAft>
                <a:spcPts val="0"/>
              </a:spcAft>
              <a:defRPr/>
            </a:pPr>
            <a:endParaRPr lang="it-IT" sz="1100" dirty="0" smtClean="0">
              <a:latin typeface="Comic Sans MS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2113" y="3141663"/>
            <a:ext cx="5619750" cy="28733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660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57188" y="3500438"/>
            <a:ext cx="7921625" cy="1944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66888"/>
            <a:ext cx="5545137" cy="49260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95263" y="3929063"/>
            <a:ext cx="23764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/>
            <a:r>
              <a:rPr lang="it-IT" sz="1600" i="1">
                <a:latin typeface="Calibri" pitchFamily="34" charset="0"/>
              </a:rPr>
              <a:t>Definiamo</a:t>
            </a:r>
            <a:r>
              <a:rPr lang="it-IT" sz="1600">
                <a:latin typeface="Calibri" pitchFamily="34" charset="0"/>
              </a:rPr>
              <a:t> </a:t>
            </a:r>
          </a:p>
          <a:p>
            <a:pPr marL="176213" indent="-176213" algn="ctr"/>
            <a:r>
              <a:rPr lang="it-IT" sz="1600" b="1">
                <a:latin typeface="Calibri" pitchFamily="34" charset="0"/>
              </a:rPr>
              <a:t>PTF = f (C</a:t>
            </a:r>
            <a:r>
              <a:rPr lang="it-IT" sz="1600" b="1" baseline="-25000">
                <a:latin typeface="Calibri" pitchFamily="34" charset="0"/>
              </a:rPr>
              <a:t>1 </a:t>
            </a:r>
            <a:r>
              <a:rPr lang="it-IT" sz="1600" b="1">
                <a:latin typeface="Calibri" pitchFamily="34" charset="0"/>
              </a:rPr>
              <a:t>, …, C</a:t>
            </a:r>
            <a:r>
              <a:rPr lang="it-IT" sz="1600" b="1" baseline="-25000">
                <a:latin typeface="Calibri" pitchFamily="34" charset="0"/>
              </a:rPr>
              <a:t>i </a:t>
            </a:r>
            <a:r>
              <a:rPr lang="it-IT" sz="1600" b="1">
                <a:latin typeface="Calibri" pitchFamily="34" charset="0"/>
              </a:rPr>
              <a:t>, …, C</a:t>
            </a:r>
            <a:r>
              <a:rPr lang="it-IT" sz="1600" b="1" baseline="-25000">
                <a:latin typeface="Calibri" pitchFamily="34" charset="0"/>
              </a:rPr>
              <a:t>10</a:t>
            </a:r>
            <a:r>
              <a:rPr lang="it-IT" sz="1600" b="1">
                <a:latin typeface="Calibri" pitchFamily="34" charset="0"/>
              </a:rPr>
              <a:t>)</a:t>
            </a:r>
            <a:r>
              <a:rPr lang="it-IT" sz="1600">
                <a:latin typeface="Calibri" pitchFamily="34" charset="0"/>
              </a:rPr>
              <a:t> </a:t>
            </a:r>
            <a:r>
              <a:rPr lang="it-IT" sz="1400">
                <a:latin typeface="Calibri" pitchFamily="34" charset="0"/>
              </a:rPr>
              <a:t>con C</a:t>
            </a:r>
            <a:r>
              <a:rPr lang="it-IT" sz="1400" baseline="-25000">
                <a:latin typeface="Calibri" pitchFamily="34" charset="0"/>
              </a:rPr>
              <a:t>i</a:t>
            </a:r>
            <a:r>
              <a:rPr lang="it-IT" sz="1400">
                <a:latin typeface="Calibri" pitchFamily="34" charset="0"/>
              </a:rPr>
              <a:t> criteri di valutazione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738" y="188913"/>
            <a:ext cx="5616575" cy="656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5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8" grpId="0"/>
      <p:bldP spid="17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813" y="1214438"/>
            <a:ext cx="7643812" cy="49291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it-IT" sz="2400" dirty="0" smtClean="0"/>
              <a:t>                                    </a:t>
            </a:r>
            <a:endParaRPr lang="it-IT" sz="2400" dirty="0"/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Introduzione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Il </a:t>
            </a: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patrimonio industriale tra dismissione e recupero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Le potenzialità di riuso e di riconversione funzionale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Proposta di una metodologia «integrale» e </a:t>
            </a:r>
            <a:r>
              <a:rPr lang="it-IT" sz="2400" i="1" dirty="0" err="1" smtClean="0">
                <a:solidFill>
                  <a:schemeClr val="bg1">
                    <a:lumMod val="50000"/>
                  </a:schemeClr>
                </a:solidFill>
              </a:rPr>
              <a:t>multicriteriale</a:t>
            </a: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 per il riuso </a:t>
            </a: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sostenibile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Conclusioni</a:t>
            </a:r>
            <a:endParaRPr lang="it-IT" sz="24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55588" y="6443663"/>
            <a:ext cx="8637587" cy="0"/>
          </a:xfrm>
          <a:prstGeom prst="line">
            <a:avLst/>
          </a:prstGeom>
          <a:noFill/>
          <a:ln w="2540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11268" name="Titolo 1"/>
          <p:cNvSpPr txBox="1">
            <a:spLocks/>
          </p:cNvSpPr>
          <p:nvPr/>
        </p:nvSpPr>
        <p:spPr bwMode="auto">
          <a:xfrm>
            <a:off x="1357313" y="277813"/>
            <a:ext cx="6337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UNA METODOLOGIA INTEGRALE </a:t>
            </a:r>
          </a:p>
          <a:p>
            <a:pPr algn="ctr">
              <a:defRPr/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MULTICRITERIALE PER IL RIUSO SOSTENIBILE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EDIFICI INDUSTRIALI DISMESSI</a:t>
            </a:r>
          </a:p>
        </p:txBody>
      </p:sp>
      <p:pic>
        <p:nvPicPr>
          <p:cNvPr id="4102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42227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https://pbs.twimg.com/profile_images/2289239446/nmod5h5rtdixdfb3ehph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18"/>
          <a:stretch>
            <a:fillRect/>
          </a:stretch>
        </p:blipFill>
        <p:spPr bwMode="auto">
          <a:xfrm>
            <a:off x="7572375" y="357188"/>
            <a:ext cx="1000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675" name="CasellaDiTesto 15"/>
          <p:cNvSpPr txBox="1">
            <a:spLocks noChangeArrowheads="1"/>
          </p:cNvSpPr>
          <p:nvPr/>
        </p:nvSpPr>
        <p:spPr bwMode="auto">
          <a:xfrm>
            <a:off x="611188" y="256540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8676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pic>
        <p:nvPicPr>
          <p:cNvPr id="28677" name="Immagine 4729337"/>
          <p:cNvPicPr>
            <a:picLocks noChangeAspect="1" noChangeArrowheads="1"/>
          </p:cNvPicPr>
          <p:nvPr/>
        </p:nvPicPr>
        <p:blipFill>
          <a:blip r:embed="rId2" cstate="print"/>
          <a:srcRect b="23428"/>
          <a:stretch>
            <a:fillRect/>
          </a:stretch>
        </p:blipFill>
        <p:spPr bwMode="auto">
          <a:xfrm>
            <a:off x="873125" y="354013"/>
            <a:ext cx="7056438" cy="6253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857250" y="781050"/>
            <a:ext cx="7072313" cy="57626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7" name="Immagine 4729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63" y="1465263"/>
            <a:ext cx="3479800" cy="4321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" name="Immagine 317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285750"/>
            <a:ext cx="7200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 l="11327" t="4597" r="35754" b="18462"/>
          <a:stretch>
            <a:fillRect/>
          </a:stretch>
        </p:blipFill>
        <p:spPr bwMode="auto">
          <a:xfrm>
            <a:off x="3143250" y="3714750"/>
            <a:ext cx="4943475" cy="29289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4429125" y="2214563"/>
            <a:ext cx="1357313" cy="64293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7000875" y="2214563"/>
            <a:ext cx="1000125" cy="64293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8684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4729337"/>
          <p:cNvPicPr>
            <a:picLocks noChangeAspect="1" noChangeArrowheads="1"/>
          </p:cNvPicPr>
          <p:nvPr/>
        </p:nvPicPr>
        <p:blipFill>
          <a:blip r:embed="rId2" cstate="print"/>
          <a:srcRect t="24576"/>
          <a:stretch>
            <a:fillRect/>
          </a:stretch>
        </p:blipFill>
        <p:spPr bwMode="auto">
          <a:xfrm>
            <a:off x="1000125" y="406400"/>
            <a:ext cx="6983413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0" name="CasellaDiTesto 15"/>
          <p:cNvSpPr txBox="1">
            <a:spLocks noChangeArrowheads="1"/>
          </p:cNvSpPr>
          <p:nvPr/>
        </p:nvSpPr>
        <p:spPr bwMode="auto">
          <a:xfrm>
            <a:off x="611188" y="256540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9701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176588" y="423863"/>
            <a:ext cx="4824412" cy="143351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1442" name="Immagine 35856"/>
          <p:cNvPicPr>
            <a:picLocks noChangeAspect="1" noChangeArrowheads="1"/>
          </p:cNvPicPr>
          <p:nvPr/>
        </p:nvPicPr>
        <p:blipFill>
          <a:blip r:embed="rId3" cstate="print"/>
          <a:srcRect t="909" r="26788" b="1820"/>
          <a:stretch>
            <a:fillRect/>
          </a:stretch>
        </p:blipFill>
        <p:spPr bwMode="auto">
          <a:xfrm>
            <a:off x="428625" y="1936750"/>
            <a:ext cx="3095625" cy="242093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43" name="Immagine 35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951038"/>
            <a:ext cx="4679950" cy="32639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05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4729337"/>
          <p:cNvPicPr>
            <a:picLocks noChangeAspect="1" noChangeArrowheads="1"/>
          </p:cNvPicPr>
          <p:nvPr/>
        </p:nvPicPr>
        <p:blipFill>
          <a:blip r:embed="rId2" cstate="print"/>
          <a:srcRect t="24576"/>
          <a:stretch>
            <a:fillRect/>
          </a:stretch>
        </p:blipFill>
        <p:spPr bwMode="auto">
          <a:xfrm>
            <a:off x="1000125" y="406400"/>
            <a:ext cx="6983413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724" name="CasellaDiTesto 15"/>
          <p:cNvSpPr txBox="1">
            <a:spLocks noChangeArrowheads="1"/>
          </p:cNvSpPr>
          <p:nvPr/>
        </p:nvSpPr>
        <p:spPr bwMode="auto">
          <a:xfrm>
            <a:off x="611188" y="256540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25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14688" y="1852613"/>
            <a:ext cx="4751387" cy="271938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2466" name="Immagine 31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401638"/>
            <a:ext cx="2735262" cy="30273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2467" name="Immagine 39961"/>
          <p:cNvPicPr>
            <a:picLocks noChangeAspect="1" noChangeArrowheads="1"/>
          </p:cNvPicPr>
          <p:nvPr/>
        </p:nvPicPr>
        <p:blipFill>
          <a:blip r:embed="rId4" cstate="print"/>
          <a:srcRect l="656" t="826"/>
          <a:stretch>
            <a:fillRect/>
          </a:stretch>
        </p:blipFill>
        <p:spPr bwMode="auto">
          <a:xfrm>
            <a:off x="407988" y="3592513"/>
            <a:ext cx="2735262" cy="240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2469" name="Immagine 31763"/>
          <p:cNvPicPr>
            <a:picLocks noChangeAspect="1" noChangeArrowheads="1"/>
          </p:cNvPicPr>
          <p:nvPr/>
        </p:nvPicPr>
        <p:blipFill>
          <a:blip r:embed="rId5" cstate="print"/>
          <a:srcRect l="638" t="2078" r="638" b="1039"/>
          <a:stretch>
            <a:fillRect/>
          </a:stretch>
        </p:blipFill>
        <p:spPr bwMode="auto">
          <a:xfrm>
            <a:off x="4071938" y="4714875"/>
            <a:ext cx="3249612" cy="19573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30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4729337"/>
          <p:cNvPicPr>
            <a:picLocks noChangeAspect="1" noChangeArrowheads="1"/>
          </p:cNvPicPr>
          <p:nvPr/>
        </p:nvPicPr>
        <p:blipFill>
          <a:blip r:embed="rId2" cstate="print"/>
          <a:srcRect t="24576"/>
          <a:stretch>
            <a:fillRect/>
          </a:stretch>
        </p:blipFill>
        <p:spPr bwMode="auto">
          <a:xfrm>
            <a:off x="1000125" y="406400"/>
            <a:ext cx="6983413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748" name="CasellaDiTesto 15"/>
          <p:cNvSpPr txBox="1">
            <a:spLocks noChangeArrowheads="1"/>
          </p:cNvSpPr>
          <p:nvPr/>
        </p:nvSpPr>
        <p:spPr bwMode="auto">
          <a:xfrm>
            <a:off x="611188" y="256540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1749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14688" y="4572000"/>
            <a:ext cx="4751387" cy="642938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 cstate="print"/>
          <a:srcRect l="14449" t="37622" r="13873" b="17947"/>
          <a:stretch>
            <a:fillRect/>
          </a:stretch>
        </p:blipFill>
        <p:spPr bwMode="auto">
          <a:xfrm>
            <a:off x="258763" y="2093913"/>
            <a:ext cx="8099425" cy="204946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4" cstate="print"/>
          <a:srcRect l="305" t="1414" r="305" b="1414"/>
          <a:stretch>
            <a:fillRect/>
          </a:stretch>
        </p:blipFill>
        <p:spPr bwMode="auto">
          <a:xfrm>
            <a:off x="258763" y="214313"/>
            <a:ext cx="8099425" cy="187801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3490" name="Immagine 358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2286000"/>
            <a:ext cx="7272337" cy="42164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4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2771" name="CasellaDiTesto 3"/>
          <p:cNvSpPr txBox="1">
            <a:spLocks noChangeArrowheads="1"/>
          </p:cNvSpPr>
          <p:nvPr/>
        </p:nvSpPr>
        <p:spPr bwMode="auto">
          <a:xfrm>
            <a:off x="611188" y="2276475"/>
            <a:ext cx="1873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Procedura adottata</a:t>
            </a:r>
          </a:p>
        </p:txBody>
      </p:sp>
      <p:sp>
        <p:nvSpPr>
          <p:cNvPr id="32772" name="Rettangolo 12"/>
          <p:cNvSpPr>
            <a:spLocks noChangeArrowheads="1"/>
          </p:cNvSpPr>
          <p:nvPr/>
        </p:nvSpPr>
        <p:spPr bwMode="auto">
          <a:xfrm>
            <a:off x="2987675" y="2124075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just"/>
            <a:r>
              <a:rPr lang="it-IT" sz="1600">
                <a:latin typeface="Calibri" pitchFamily="34" charset="0"/>
              </a:rPr>
              <a:t>Applicazione di un </a:t>
            </a:r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approccio multicriteriale</a:t>
            </a:r>
            <a:r>
              <a:rPr lang="it-IT" sz="1600" b="1">
                <a:latin typeface="Calibri" pitchFamily="34" charset="0"/>
              </a:rPr>
              <a:t> </a:t>
            </a:r>
            <a:r>
              <a:rPr lang="it-IT" sz="1600">
                <a:latin typeface="Calibri" pitchFamily="34" charset="0"/>
              </a:rPr>
              <a:t>per valutare alternative di riuso di edifici industriali dismessi</a:t>
            </a:r>
          </a:p>
        </p:txBody>
      </p:sp>
      <p:sp>
        <p:nvSpPr>
          <p:cNvPr id="32773" name="CasellaDiTesto 15"/>
          <p:cNvSpPr txBox="1">
            <a:spLocks noChangeArrowheads="1"/>
          </p:cNvSpPr>
          <p:nvPr/>
        </p:nvSpPr>
        <p:spPr bwMode="auto">
          <a:xfrm>
            <a:off x="611188" y="2565400"/>
            <a:ext cx="698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392113" y="3933825"/>
            <a:ext cx="7780337" cy="280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Individuazione criteri </a:t>
            </a:r>
            <a:r>
              <a:rPr lang="it-IT" sz="1600" dirty="0">
                <a:solidFill>
                  <a:schemeClr val="tx1"/>
                </a:solidFill>
              </a:rPr>
              <a:t>di valutazione t</a:t>
            </a:r>
            <a:r>
              <a:rPr lang="it-IT" sz="1600" dirty="0" smtClean="0">
                <a:solidFill>
                  <a:schemeClr val="tx1"/>
                </a:solidFill>
              </a:rPr>
              <a:t>rasformabilità funzionale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Assegnazione </a:t>
            </a:r>
            <a:r>
              <a:rPr lang="it-IT" sz="1600" dirty="0">
                <a:solidFill>
                  <a:schemeClr val="tx1"/>
                </a:solidFill>
              </a:rPr>
              <a:t>p</a:t>
            </a:r>
            <a:r>
              <a:rPr lang="it-IT" sz="1600" dirty="0" smtClean="0">
                <a:solidFill>
                  <a:schemeClr val="tx1"/>
                </a:solidFill>
              </a:rPr>
              <a:t>esi relativi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tx1"/>
                </a:solidFill>
              </a:rPr>
              <a:t>D</a:t>
            </a:r>
            <a:r>
              <a:rPr lang="it-IT" sz="1600" dirty="0" smtClean="0">
                <a:solidFill>
                  <a:schemeClr val="tx1"/>
                </a:solidFill>
              </a:rPr>
              <a:t>efinizione matrici di benchmark e trasformazione giudizi </a:t>
            </a:r>
            <a:r>
              <a:rPr lang="it-IT" sz="1600" dirty="0">
                <a:solidFill>
                  <a:schemeClr val="tx1"/>
                </a:solidFill>
              </a:rPr>
              <a:t>qualitativi in valori </a:t>
            </a:r>
            <a:r>
              <a:rPr lang="it-IT" sz="1600" dirty="0" smtClean="0">
                <a:solidFill>
                  <a:schemeClr val="tx1"/>
                </a:solidFill>
              </a:rPr>
              <a:t>numerici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chemeClr val="tx1"/>
                </a:solidFill>
              </a:rPr>
              <a:t>C</a:t>
            </a:r>
            <a:r>
              <a:rPr lang="it-IT" sz="1600" dirty="0" smtClean="0">
                <a:solidFill>
                  <a:schemeClr val="tx1"/>
                </a:solidFill>
              </a:rPr>
              <a:t>ompilazione </a:t>
            </a:r>
            <a:r>
              <a:rPr lang="it-IT" sz="1600" dirty="0">
                <a:solidFill>
                  <a:schemeClr val="tx1"/>
                </a:solidFill>
              </a:rPr>
              <a:t>e normalizzazione della </a:t>
            </a:r>
            <a:r>
              <a:rPr lang="it-IT" sz="1600" dirty="0" smtClean="0">
                <a:solidFill>
                  <a:schemeClr val="tx1"/>
                </a:solidFill>
              </a:rPr>
              <a:t>matrice </a:t>
            </a:r>
            <a:r>
              <a:rPr lang="it-IT" sz="1600" dirty="0">
                <a:solidFill>
                  <a:schemeClr val="tx1"/>
                </a:solidFill>
              </a:rPr>
              <a:t>di </a:t>
            </a:r>
            <a:r>
              <a:rPr lang="it-IT" sz="1600" dirty="0" smtClean="0">
                <a:solidFill>
                  <a:schemeClr val="tx1"/>
                </a:solidFill>
              </a:rPr>
              <a:t>giudizio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Definizione </a:t>
            </a:r>
            <a:r>
              <a:rPr lang="it-IT" sz="1600" dirty="0">
                <a:solidFill>
                  <a:schemeClr val="tx1"/>
                </a:solidFill>
              </a:rPr>
              <a:t>della tecnica di risoluzione </a:t>
            </a:r>
            <a:r>
              <a:rPr lang="it-IT" sz="1600" dirty="0" smtClean="0">
                <a:solidFill>
                  <a:schemeClr val="tx1"/>
                </a:solidFill>
              </a:rPr>
              <a:t>matriciale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Valutazione </a:t>
            </a:r>
            <a:r>
              <a:rPr lang="it-IT" sz="1600" dirty="0">
                <a:solidFill>
                  <a:schemeClr val="tx1"/>
                </a:solidFill>
              </a:rPr>
              <a:t>di un Indice di Preferenza e scelta </a:t>
            </a:r>
            <a:r>
              <a:rPr lang="it-IT" sz="1600" dirty="0" smtClean="0">
                <a:solidFill>
                  <a:schemeClr val="tx1"/>
                </a:solidFill>
              </a:rPr>
              <a:t>dell’alternativa/e </a:t>
            </a:r>
            <a:r>
              <a:rPr lang="it-IT" sz="1600" dirty="0">
                <a:solidFill>
                  <a:schemeClr val="tx1"/>
                </a:solidFill>
              </a:rPr>
              <a:t>«</a:t>
            </a:r>
            <a:r>
              <a:rPr lang="it-IT" sz="1600" dirty="0" smtClean="0">
                <a:solidFill>
                  <a:schemeClr val="tx1"/>
                </a:solidFill>
              </a:rPr>
              <a:t>migliore/i»</a:t>
            </a:r>
          </a:p>
          <a:p>
            <a:pPr marL="342900" indent="-3429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Analisi </a:t>
            </a:r>
            <a:r>
              <a:rPr lang="it-IT" sz="1600" dirty="0">
                <a:solidFill>
                  <a:schemeClr val="tx1"/>
                </a:solidFill>
              </a:rPr>
              <a:t>di Sensitività</a:t>
            </a:r>
          </a:p>
          <a:p>
            <a:pPr fontAlgn="auto">
              <a:spcAft>
                <a:spcPts val="0"/>
              </a:spcAft>
              <a:defRPr/>
            </a:pPr>
            <a:endParaRPr lang="it-IT" sz="1100" dirty="0" smtClean="0">
              <a:latin typeface="Comic Sans MS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5288" y="4265613"/>
            <a:ext cx="2809875" cy="288925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204788"/>
            <a:ext cx="5184775" cy="3617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39750" y="2043113"/>
            <a:ext cx="2087563" cy="95408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Tecnica “PCT” di confronto a coppie, </a:t>
            </a:r>
            <a:r>
              <a:rPr lang="it-IT" sz="1400" i="1">
                <a:latin typeface="Calibri" pitchFamily="34" charset="0"/>
              </a:rPr>
              <a:t>Paired Comparison Tecnique  </a:t>
            </a:r>
          </a:p>
          <a:p>
            <a:r>
              <a:rPr lang="it-IT" sz="1400">
                <a:latin typeface="Calibri" pitchFamily="34" charset="0"/>
              </a:rPr>
              <a:t>(Mondy  &amp; Noe, 2008)</a:t>
            </a:r>
          </a:p>
        </p:txBody>
      </p:sp>
      <p:cxnSp>
        <p:nvCxnSpPr>
          <p:cNvPr id="14" name="Connettore 1 13"/>
          <p:cNvCxnSpPr>
            <a:stCxn id="17" idx="0"/>
            <a:endCxn id="2" idx="2"/>
          </p:cNvCxnSpPr>
          <p:nvPr/>
        </p:nvCxnSpPr>
        <p:spPr>
          <a:xfrm flipH="1" flipV="1">
            <a:off x="1584325" y="2997200"/>
            <a:ext cx="215900" cy="12684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2" idx="3"/>
            <a:endCxn id="4098" idx="1"/>
          </p:cNvCxnSpPr>
          <p:nvPr/>
        </p:nvCxnSpPr>
        <p:spPr>
          <a:xfrm flipV="1">
            <a:off x="2627313" y="2012950"/>
            <a:ext cx="396875" cy="5064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Connettore 1 2047"/>
          <p:cNvCxnSpPr/>
          <p:nvPr/>
        </p:nvCxnSpPr>
        <p:spPr>
          <a:xfrm flipH="1">
            <a:off x="392113" y="4652963"/>
            <a:ext cx="3175" cy="126047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C:\Users\Giuseppe\Desktop\PRESENTAZIONE TESI DOTTORATO\CAP VI\Scala delle priorità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000500"/>
            <a:ext cx="4356100" cy="27305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4500563" y="6381750"/>
            <a:ext cx="2916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Calibri" pitchFamily="34" charset="0"/>
              </a:rPr>
              <a:t>The ‘‘priority scale” (De Feo &amp; De Gisi, 2010)</a:t>
            </a:r>
          </a:p>
        </p:txBody>
      </p:sp>
      <p:sp>
        <p:nvSpPr>
          <p:cNvPr id="51" name="CasellaDiTesto 50"/>
          <p:cNvSpPr txBox="1">
            <a:spLocks noChangeArrowheads="1"/>
          </p:cNvSpPr>
          <p:nvPr/>
        </p:nvSpPr>
        <p:spPr bwMode="auto">
          <a:xfrm>
            <a:off x="430213" y="285750"/>
            <a:ext cx="228441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3. Trasformazione giudizi qualitativi</a:t>
            </a: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/>
          <a:srcRect b="8012"/>
          <a:stretch>
            <a:fillRect/>
          </a:stretch>
        </p:blipFill>
        <p:spPr bwMode="auto">
          <a:xfrm>
            <a:off x="627063" y="928688"/>
            <a:ext cx="194468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4633913" y="285750"/>
            <a:ext cx="3609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4. Compilazione e normalizzazione</a:t>
            </a:r>
          </a:p>
        </p:txBody>
      </p:sp>
      <p:pic>
        <p:nvPicPr>
          <p:cNvPr id="31768" name="Immagine 358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785938"/>
            <a:ext cx="2160587" cy="1687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772" name="Immagine 35840"/>
          <p:cNvPicPr>
            <a:picLocks noChangeAspect="1" noChangeArrowheads="1"/>
          </p:cNvPicPr>
          <p:nvPr/>
        </p:nvPicPr>
        <p:blipFill>
          <a:blip r:embed="rId6" cstate="print"/>
          <a:srcRect l="3021"/>
          <a:stretch>
            <a:fillRect/>
          </a:stretch>
        </p:blipFill>
        <p:spPr bwMode="auto">
          <a:xfrm>
            <a:off x="3714750" y="3929063"/>
            <a:ext cx="4584700" cy="28432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88" name="CasellaDiTesto 6"/>
          <p:cNvSpPr txBox="1">
            <a:spLocks noChangeArrowheads="1"/>
          </p:cNvSpPr>
          <p:nvPr/>
        </p:nvSpPr>
        <p:spPr bwMode="auto">
          <a:xfrm rot="-5400000">
            <a:off x="5921375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790575"/>
            <a:ext cx="62277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285750" y="4214813"/>
            <a:ext cx="35718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5. Moltiplicazione per vettore dei pesi</a:t>
            </a: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8" cstate="print"/>
          <a:srcRect l="-3267" r="-1289"/>
          <a:stretch>
            <a:fillRect/>
          </a:stretch>
        </p:blipFill>
        <p:spPr bwMode="auto">
          <a:xfrm>
            <a:off x="0" y="4581128"/>
            <a:ext cx="9144000" cy="201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3275856" y="4221088"/>
            <a:ext cx="53276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6. Calcolo del PTF con metodo SAW </a:t>
            </a:r>
          </a:p>
          <a:p>
            <a:pPr algn="ctr"/>
            <a:r>
              <a:rPr lang="it-IT" sz="1200" b="1">
                <a:solidFill>
                  <a:srgbClr val="FF0000"/>
                </a:solidFill>
                <a:latin typeface="Calibri" pitchFamily="34" charset="0"/>
              </a:rPr>
              <a:t>(Ching-Lai &amp; Kwangsun, 1981)</a:t>
            </a:r>
          </a:p>
        </p:txBody>
      </p:sp>
      <p:pic>
        <p:nvPicPr>
          <p:cNvPr id="31773" name="Immagine 358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88640"/>
            <a:ext cx="62642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25" y="5072063"/>
            <a:ext cx="2770188" cy="50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95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2" grpId="0" animBg="1"/>
      <p:bldP spid="50" grpId="0"/>
      <p:bldP spid="50" grpId="1"/>
      <p:bldP spid="51" grpId="0" animBg="1"/>
      <p:bldP spid="53" grpId="0" animBg="1"/>
      <p:bldP spid="32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8" name="CasellaDiTesto 6"/>
          <p:cNvSpPr txBox="1">
            <a:spLocks noChangeArrowheads="1"/>
          </p:cNvSpPr>
          <p:nvPr/>
        </p:nvSpPr>
        <p:spPr bwMode="auto">
          <a:xfrm rot="-5400000">
            <a:off x="5992813" y="299243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1029" name="Titolo 1"/>
          <p:cNvSpPr txBox="1">
            <a:spLocks/>
          </p:cNvSpPr>
          <p:nvPr/>
        </p:nvSpPr>
        <p:spPr bwMode="auto">
          <a:xfrm>
            <a:off x="323850" y="142875"/>
            <a:ext cx="82804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Valutazione MCA interventi di retrofit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energetico-ambientale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30" name="CasellaDiTesto 7"/>
          <p:cNvSpPr txBox="1">
            <a:spLocks noChangeArrowheads="1"/>
          </p:cNvSpPr>
          <p:nvPr/>
        </p:nvSpPr>
        <p:spPr bwMode="auto">
          <a:xfrm>
            <a:off x="561975" y="714375"/>
            <a:ext cx="7250113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600">
                <a:latin typeface="Calibri" pitchFamily="34" charset="0"/>
              </a:rPr>
              <a:t>Approccio integrato per la valutazione e la scelta di soluzioni tecniche alternative</a:t>
            </a:r>
          </a:p>
        </p:txBody>
      </p:sp>
      <p:sp>
        <p:nvSpPr>
          <p:cNvPr id="2" name="Ovale 1"/>
          <p:cNvSpPr/>
          <p:nvPr/>
        </p:nvSpPr>
        <p:spPr>
          <a:xfrm>
            <a:off x="2700338" y="1260475"/>
            <a:ext cx="1619250" cy="1295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779838" y="1268413"/>
            <a:ext cx="1620837" cy="1296987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251200" y="1989138"/>
            <a:ext cx="1619250" cy="12954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34" name="CasellaDiTesto 2"/>
          <p:cNvSpPr txBox="1">
            <a:spLocks noChangeArrowheads="1"/>
          </p:cNvSpPr>
          <p:nvPr/>
        </p:nvSpPr>
        <p:spPr bwMode="auto">
          <a:xfrm>
            <a:off x="3132138" y="1628775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EP</a:t>
            </a:r>
          </a:p>
        </p:txBody>
      </p:sp>
      <p:sp>
        <p:nvSpPr>
          <p:cNvPr id="1035" name="CasellaDiTesto 16"/>
          <p:cNvSpPr txBox="1">
            <a:spLocks noChangeArrowheads="1"/>
          </p:cNvSpPr>
          <p:nvPr/>
        </p:nvSpPr>
        <p:spPr bwMode="auto">
          <a:xfrm>
            <a:off x="4427538" y="1609725"/>
            <a:ext cx="792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SP</a:t>
            </a:r>
          </a:p>
        </p:txBody>
      </p:sp>
      <p:sp>
        <p:nvSpPr>
          <p:cNvPr id="1036" name="CasellaDiTesto 17"/>
          <p:cNvSpPr txBox="1">
            <a:spLocks noChangeArrowheads="1"/>
          </p:cNvSpPr>
          <p:nvPr/>
        </p:nvSpPr>
        <p:spPr bwMode="auto">
          <a:xfrm>
            <a:off x="3887788" y="2492375"/>
            <a:ext cx="468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C</a:t>
            </a:r>
          </a:p>
        </p:txBody>
      </p:sp>
      <p:sp>
        <p:nvSpPr>
          <p:cNvPr id="1037" name="CasellaDiTesto 18"/>
          <p:cNvSpPr txBox="1">
            <a:spLocks noChangeArrowheads="1"/>
          </p:cNvSpPr>
          <p:nvPr/>
        </p:nvSpPr>
        <p:spPr bwMode="auto">
          <a:xfrm>
            <a:off x="3779838" y="1968500"/>
            <a:ext cx="79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MCA</a:t>
            </a:r>
          </a:p>
        </p:txBody>
      </p:sp>
      <p:sp>
        <p:nvSpPr>
          <p:cNvPr id="1038" name="CasellaDiTesto 19"/>
          <p:cNvSpPr txBox="1">
            <a:spLocks noChangeArrowheads="1"/>
          </p:cNvSpPr>
          <p:nvPr/>
        </p:nvSpPr>
        <p:spPr bwMode="auto">
          <a:xfrm>
            <a:off x="250825" y="3429000"/>
            <a:ext cx="49688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Indice di prestazione energ. globale non rinnovabile</a:t>
            </a:r>
          </a:p>
        </p:txBody>
      </p:sp>
      <p:sp>
        <p:nvSpPr>
          <p:cNvPr id="1039" name="Rettangolo 57"/>
          <p:cNvSpPr>
            <a:spLocks noChangeArrowheads="1"/>
          </p:cNvSpPr>
          <p:nvPr/>
        </p:nvSpPr>
        <p:spPr bwMode="auto">
          <a:xfrm>
            <a:off x="-36513" y="3714750"/>
            <a:ext cx="47990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altLang="it-IT" sz="1600">
                <a:latin typeface="Calibri" pitchFamily="34" charset="0"/>
              </a:rPr>
              <a:t>EP</a:t>
            </a:r>
            <a:r>
              <a:rPr lang="it-IT" altLang="it-IT" sz="1600" baseline="-25000">
                <a:latin typeface="Calibri" pitchFamily="34" charset="0"/>
              </a:rPr>
              <a:t>gl,nren </a:t>
            </a:r>
            <a:r>
              <a:rPr lang="it-IT" altLang="it-IT" sz="1600">
                <a:latin typeface="Calibri" pitchFamily="34" charset="0"/>
              </a:rPr>
              <a:t>= EP</a:t>
            </a:r>
            <a:r>
              <a:rPr lang="it-IT" altLang="it-IT" sz="1600" baseline="-25000">
                <a:latin typeface="Calibri" pitchFamily="34" charset="0"/>
              </a:rPr>
              <a:t>H</a:t>
            </a:r>
            <a:r>
              <a:rPr lang="it-IT" altLang="it-IT" sz="1600">
                <a:latin typeface="Calibri" pitchFamily="34" charset="0"/>
              </a:rPr>
              <a:t>+EP</a:t>
            </a:r>
            <a:r>
              <a:rPr lang="it-IT" altLang="it-IT" sz="1600" baseline="-25000">
                <a:latin typeface="Calibri" pitchFamily="34" charset="0"/>
              </a:rPr>
              <a:t>W</a:t>
            </a:r>
            <a:r>
              <a:rPr lang="it-IT" altLang="it-IT" sz="1600">
                <a:latin typeface="Calibri" pitchFamily="34" charset="0"/>
              </a:rPr>
              <a:t>+EP</a:t>
            </a:r>
            <a:r>
              <a:rPr lang="it-IT" altLang="it-IT" sz="1600" baseline="-25000">
                <a:latin typeface="Calibri" pitchFamily="34" charset="0"/>
              </a:rPr>
              <a:t>V</a:t>
            </a:r>
            <a:r>
              <a:rPr lang="it-IT" altLang="it-IT" sz="1600">
                <a:latin typeface="Calibri" pitchFamily="34" charset="0"/>
              </a:rPr>
              <a:t>+EP</a:t>
            </a:r>
            <a:r>
              <a:rPr lang="it-IT" altLang="it-IT" sz="1600" baseline="-25000">
                <a:latin typeface="Calibri" pitchFamily="34" charset="0"/>
              </a:rPr>
              <a:t>C</a:t>
            </a:r>
            <a:r>
              <a:rPr lang="it-IT" altLang="it-IT" sz="1600">
                <a:latin typeface="Calibri" pitchFamily="34" charset="0"/>
              </a:rPr>
              <a:t>+EP</a:t>
            </a:r>
            <a:r>
              <a:rPr lang="it-IT" altLang="it-IT" sz="1600" baseline="-25000">
                <a:latin typeface="Calibri" pitchFamily="34" charset="0"/>
              </a:rPr>
              <a:t>L</a:t>
            </a:r>
            <a:r>
              <a:rPr lang="it-IT" altLang="it-IT" sz="1600">
                <a:latin typeface="Calibri" pitchFamily="34" charset="0"/>
              </a:rPr>
              <a:t>+EP</a:t>
            </a:r>
            <a:r>
              <a:rPr lang="it-IT" altLang="it-IT" sz="1600" baseline="-25000">
                <a:latin typeface="Calibri" pitchFamily="34" charset="0"/>
              </a:rPr>
              <a:t>T   </a:t>
            </a:r>
            <a:r>
              <a:rPr lang="it-IT" altLang="it-IT" sz="1600">
                <a:latin typeface="Calibri" pitchFamily="34" charset="0"/>
              </a:rPr>
              <a:t>[kWh/m</a:t>
            </a:r>
            <a:r>
              <a:rPr lang="it-IT" altLang="it-IT" sz="1600" baseline="30000">
                <a:latin typeface="Calibri" pitchFamily="34" charset="0"/>
              </a:rPr>
              <a:t>2</a:t>
            </a:r>
            <a:r>
              <a:rPr lang="it-IT" altLang="it-IT" sz="1600">
                <a:latin typeface="Calibri" pitchFamily="34" charset="0"/>
              </a:rPr>
              <a:t>]</a:t>
            </a:r>
          </a:p>
          <a:p>
            <a:pPr algn="ctr"/>
            <a:r>
              <a:rPr lang="it-IT" altLang="it-IT" sz="1400">
                <a:latin typeface="Calibri" pitchFamily="34" charset="0"/>
              </a:rPr>
              <a:t>(D.M. 26/06/2015)</a:t>
            </a:r>
            <a:r>
              <a:rPr lang="it-IT" altLang="it-IT" sz="1400"/>
              <a:t> </a:t>
            </a:r>
          </a:p>
        </p:txBody>
      </p:sp>
      <p:sp>
        <p:nvSpPr>
          <p:cNvPr id="1040" name="CasellaDiTesto 21"/>
          <p:cNvSpPr txBox="1">
            <a:spLocks noChangeArrowheads="1"/>
          </p:cNvSpPr>
          <p:nvPr/>
        </p:nvSpPr>
        <p:spPr bwMode="auto">
          <a:xfrm>
            <a:off x="250825" y="4286250"/>
            <a:ext cx="4321175" cy="600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Comportamento igrometrico in regime stazionario, MP</a:t>
            </a:r>
          </a:p>
          <a:p>
            <a:pPr marL="180975" indent="-180975" algn="ctr" defTabSz="755650"/>
            <a:r>
              <a:rPr lang="it-IT" sz="1400">
                <a:latin typeface="Calibri" pitchFamily="34" charset="0"/>
              </a:rPr>
              <a:t>(UNI EN ISO 13788)</a:t>
            </a:r>
          </a:p>
        </p:txBody>
      </p:sp>
      <p:sp>
        <p:nvSpPr>
          <p:cNvPr id="1041" name="CasellaDiTesto 22"/>
          <p:cNvSpPr txBox="1">
            <a:spLocks noChangeArrowheads="1"/>
          </p:cNvSpPr>
          <p:nvPr/>
        </p:nvSpPr>
        <p:spPr bwMode="auto">
          <a:xfrm>
            <a:off x="250825" y="4978400"/>
            <a:ext cx="43211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Comportamento involucro in regime dinamico, Yie</a:t>
            </a:r>
          </a:p>
        </p:txBody>
      </p:sp>
      <p:sp>
        <p:nvSpPr>
          <p:cNvPr id="1042" name="CasellaDiTesto 23"/>
          <p:cNvSpPr txBox="1">
            <a:spLocks noChangeArrowheads="1"/>
          </p:cNvSpPr>
          <p:nvPr/>
        </p:nvSpPr>
        <p:spPr bwMode="auto">
          <a:xfrm>
            <a:off x="250825" y="6049963"/>
            <a:ext cx="4968875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Controllo della radiazione solare, A</a:t>
            </a:r>
            <a:r>
              <a:rPr lang="it-IT" sz="1100">
                <a:latin typeface="Calibri" pitchFamily="34" charset="0"/>
              </a:rPr>
              <a:t>sol, eq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875463" y="2997200"/>
            <a:ext cx="2089150" cy="221456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graphicFrame>
        <p:nvGraphicFramePr>
          <p:cNvPr id="1026" name="Object 266"/>
          <p:cNvGraphicFramePr>
            <a:graphicFrameLocks noChangeAspect="1"/>
          </p:cNvGraphicFramePr>
          <p:nvPr/>
        </p:nvGraphicFramePr>
        <p:xfrm>
          <a:off x="1533525" y="5205413"/>
          <a:ext cx="1093788" cy="652462"/>
        </p:xfrm>
        <a:graphic>
          <a:graphicData uri="http://schemas.openxmlformats.org/presentationml/2006/ole">
            <p:oleObj spid="_x0000_s1026" name="Equazione" r:id="rId4" imgW="710891" imgH="495085" progId="Equation.3">
              <p:embed/>
            </p:oleObj>
          </a:graphicData>
        </a:graphic>
      </p:graphicFrame>
      <p:sp>
        <p:nvSpPr>
          <p:cNvPr id="1044" name="Rettangolo 25"/>
          <p:cNvSpPr>
            <a:spLocks noChangeArrowheads="1"/>
          </p:cNvSpPr>
          <p:nvPr/>
        </p:nvSpPr>
        <p:spPr bwMode="auto">
          <a:xfrm>
            <a:off x="2643188" y="5335588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Calibri" pitchFamily="34" charset="0"/>
              </a:rPr>
              <a:t>(UNI EN ISO 13786)</a:t>
            </a:r>
          </a:p>
        </p:txBody>
      </p:sp>
      <p:pic>
        <p:nvPicPr>
          <p:cNvPr id="4" name="Picture 6" descr="http://farm4.static.flickr.com/3228/3021744167_7bcfaa341b_o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4643438" y="3616325"/>
            <a:ext cx="2627312" cy="1684338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sp>
        <p:nvSpPr>
          <p:cNvPr id="30" name="Ovale 29"/>
          <p:cNvSpPr/>
          <p:nvPr/>
        </p:nvSpPr>
        <p:spPr>
          <a:xfrm>
            <a:off x="2700338" y="1260475"/>
            <a:ext cx="1619250" cy="1295400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250825" y="3429000"/>
            <a:ext cx="4303713" cy="1439863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9" name="Connettore 1 28"/>
          <p:cNvCxnSpPr>
            <a:stCxn id="27" idx="3"/>
            <a:endCxn id="1027" idx="1"/>
          </p:cNvCxnSpPr>
          <p:nvPr/>
        </p:nvCxnSpPr>
        <p:spPr>
          <a:xfrm flipV="1">
            <a:off x="4554538" y="4105275"/>
            <a:ext cx="2320925" cy="44450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1 1023"/>
          <p:cNvCxnSpPr>
            <a:stCxn id="27" idx="3"/>
          </p:cNvCxnSpPr>
          <p:nvPr/>
        </p:nvCxnSpPr>
        <p:spPr>
          <a:xfrm flipV="1">
            <a:off x="4554538" y="3441700"/>
            <a:ext cx="1601787" cy="708025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250825" y="4973638"/>
            <a:ext cx="4303713" cy="955675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/>
          <a:stretch/>
        </p:blipFill>
        <p:spPr bwMode="auto">
          <a:xfrm>
            <a:off x="4643438" y="5400675"/>
            <a:ext cx="2014537" cy="133191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  <a:ext uri="{AF507438-7753-43E0-B8FC-AC1667EBCBE1}"/>
          </a:extLst>
        </p:spPr>
      </p:pic>
      <p:pic>
        <p:nvPicPr>
          <p:cNvPr id="105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273800"/>
            <a:ext cx="388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/>
          <a:stretch/>
        </p:blipFill>
        <p:spPr bwMode="auto">
          <a:xfrm>
            <a:off x="6788150" y="5400675"/>
            <a:ext cx="1312863" cy="133191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  <a:ext uri="{AF507438-7753-43E0-B8FC-AC1667EBCBE1}"/>
          </a:extLst>
        </p:spPr>
      </p:pic>
      <p:sp>
        <p:nvSpPr>
          <p:cNvPr id="7" name="Rettangolo 1040"/>
          <p:cNvSpPr/>
          <p:nvPr/>
        </p:nvSpPr>
        <p:spPr>
          <a:xfrm>
            <a:off x="250825" y="5994400"/>
            <a:ext cx="4068763" cy="649288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1042"/>
          <p:cNvCxnSpPr/>
          <p:nvPr/>
        </p:nvCxnSpPr>
        <p:spPr>
          <a:xfrm flipV="1">
            <a:off x="4319588" y="6335713"/>
            <a:ext cx="32385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CasellaDiTesto 59"/>
          <p:cNvSpPr txBox="1">
            <a:spLocks noChangeArrowheads="1"/>
          </p:cNvSpPr>
          <p:nvPr/>
        </p:nvSpPr>
        <p:spPr bwMode="auto">
          <a:xfrm>
            <a:off x="323850" y="1757363"/>
            <a:ext cx="2039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1. Individuazione criteri di valutazione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/>
          <a:stretch/>
        </p:blipFill>
        <p:spPr bwMode="auto">
          <a:xfrm>
            <a:off x="4643438" y="1196975"/>
            <a:ext cx="4319587" cy="2290763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</p:pic>
      <p:pic>
        <p:nvPicPr>
          <p:cNvPr id="1058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27" grpId="1" animBg="1"/>
      <p:bldP spid="47" grpId="0" animBg="1"/>
      <p:bldP spid="47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798" name="Titolo 1"/>
          <p:cNvSpPr txBox="1">
            <a:spLocks/>
          </p:cNvSpPr>
          <p:nvPr/>
        </p:nvSpPr>
        <p:spPr bwMode="auto">
          <a:xfrm>
            <a:off x="323850" y="71438"/>
            <a:ext cx="8280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Valutazione MCA interventi di retrofit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energetico-ambientale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684213" y="1196975"/>
            <a:ext cx="1331912" cy="10795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547813" y="1196975"/>
            <a:ext cx="1331912" cy="10795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079500" y="1773238"/>
            <a:ext cx="1331913" cy="10795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799" name="CasellaDiTesto 2"/>
          <p:cNvSpPr txBox="1">
            <a:spLocks noChangeArrowheads="1"/>
          </p:cNvSpPr>
          <p:nvPr/>
        </p:nvSpPr>
        <p:spPr bwMode="auto">
          <a:xfrm>
            <a:off x="971550" y="1444625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EP</a:t>
            </a:r>
          </a:p>
        </p:txBody>
      </p:sp>
      <p:sp>
        <p:nvSpPr>
          <p:cNvPr id="33800" name="CasellaDiTesto 16"/>
          <p:cNvSpPr txBox="1">
            <a:spLocks noChangeArrowheads="1"/>
          </p:cNvSpPr>
          <p:nvPr/>
        </p:nvSpPr>
        <p:spPr bwMode="auto">
          <a:xfrm>
            <a:off x="2124075" y="1444625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SP</a:t>
            </a:r>
          </a:p>
        </p:txBody>
      </p:sp>
      <p:sp>
        <p:nvSpPr>
          <p:cNvPr id="33801" name="CasellaDiTesto 17"/>
          <p:cNvSpPr txBox="1">
            <a:spLocks noChangeArrowheads="1"/>
          </p:cNvSpPr>
          <p:nvPr/>
        </p:nvSpPr>
        <p:spPr bwMode="auto">
          <a:xfrm>
            <a:off x="1619250" y="2308225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C</a:t>
            </a:r>
          </a:p>
        </p:txBody>
      </p:sp>
      <p:sp>
        <p:nvSpPr>
          <p:cNvPr id="33802" name="CasellaDiTesto 19"/>
          <p:cNvSpPr txBox="1">
            <a:spLocks noChangeArrowheads="1"/>
          </p:cNvSpPr>
          <p:nvPr/>
        </p:nvSpPr>
        <p:spPr bwMode="auto">
          <a:xfrm>
            <a:off x="468313" y="3192463"/>
            <a:ext cx="28448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Simplified LCA Analysis</a:t>
            </a:r>
          </a:p>
        </p:txBody>
      </p:sp>
      <p:sp>
        <p:nvSpPr>
          <p:cNvPr id="33803" name="Rettangolo 57"/>
          <p:cNvSpPr>
            <a:spLocks noChangeArrowheads="1"/>
          </p:cNvSpPr>
          <p:nvPr/>
        </p:nvSpPr>
        <p:spPr bwMode="auto">
          <a:xfrm>
            <a:off x="276225" y="3492500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Calibri" pitchFamily="34" charset="0"/>
              </a:rPr>
              <a:t>I</a:t>
            </a:r>
            <a:r>
              <a:rPr lang="it-IT" altLang="it-IT" sz="1600" baseline="-25000">
                <a:latin typeface="Calibri" pitchFamily="34" charset="0"/>
              </a:rPr>
              <a:t>LCA </a:t>
            </a:r>
            <a:r>
              <a:rPr lang="it-IT" altLang="it-IT" sz="1600">
                <a:latin typeface="Calibri" pitchFamily="34" charset="0"/>
              </a:rPr>
              <a:t>= </a:t>
            </a:r>
            <a:r>
              <a:rPr lang="el-GR" altLang="it-IT" sz="1600">
                <a:latin typeface="Calibri" pitchFamily="34" charset="0"/>
              </a:rPr>
              <a:t>α</a:t>
            </a:r>
            <a:r>
              <a:rPr lang="it-IT" altLang="it-IT" sz="1600" baseline="-25000">
                <a:latin typeface="Calibri" pitchFamily="34" charset="0"/>
              </a:rPr>
              <a:t>1</a:t>
            </a:r>
            <a:r>
              <a:rPr lang="it-IT" altLang="it-IT" sz="1600">
                <a:latin typeface="Calibri" pitchFamily="34" charset="0"/>
              </a:rPr>
              <a:t>PE</a:t>
            </a:r>
            <a:r>
              <a:rPr lang="it-IT" altLang="it-IT" sz="1600" baseline="-25000">
                <a:latin typeface="Calibri" pitchFamily="34" charset="0"/>
              </a:rPr>
              <a:t>nr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2</a:t>
            </a:r>
            <a:r>
              <a:rPr lang="it-IT" altLang="it-IT" sz="1600">
                <a:latin typeface="Calibri" pitchFamily="34" charset="0"/>
              </a:rPr>
              <a:t>GWP 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3</a:t>
            </a:r>
            <a:r>
              <a:rPr lang="it-IT" altLang="it-IT" sz="1600">
                <a:latin typeface="Calibri" pitchFamily="34" charset="0"/>
              </a:rPr>
              <a:t>ODP</a:t>
            </a:r>
            <a:r>
              <a:rPr lang="it-IT" altLang="it-IT" sz="1600" baseline="-25000">
                <a:latin typeface="Calibri" pitchFamily="34" charset="0"/>
              </a:rPr>
              <a:t>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4</a:t>
            </a:r>
            <a:r>
              <a:rPr lang="it-IT" altLang="it-IT" sz="1600">
                <a:latin typeface="Calibri" pitchFamily="34" charset="0"/>
              </a:rPr>
              <a:t>AP + + </a:t>
            </a:r>
            <a:r>
              <a:rPr lang="el-GR" altLang="it-IT" sz="1600">
                <a:latin typeface="Calibri" pitchFamily="34" charset="0"/>
              </a:rPr>
              <a:t>α</a:t>
            </a:r>
            <a:r>
              <a:rPr lang="it-IT" altLang="it-IT" sz="1600" baseline="-25000">
                <a:latin typeface="Calibri" pitchFamily="34" charset="0"/>
              </a:rPr>
              <a:t>5</a:t>
            </a:r>
            <a:r>
              <a:rPr lang="it-IT" altLang="it-IT" sz="1600">
                <a:latin typeface="Calibri" pitchFamily="34" charset="0"/>
              </a:rPr>
              <a:t>EP</a:t>
            </a:r>
            <a:r>
              <a:rPr lang="it-IT" altLang="it-IT" sz="1600" baseline="-25000">
                <a:latin typeface="Calibri" pitchFamily="34" charset="0"/>
              </a:rPr>
              <a:t>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6</a:t>
            </a:r>
            <a:r>
              <a:rPr lang="it-IT" altLang="it-IT" sz="1600">
                <a:latin typeface="Calibri" pitchFamily="34" charset="0"/>
              </a:rPr>
              <a:t>POCP </a:t>
            </a:r>
          </a:p>
        </p:txBody>
      </p:sp>
      <p:sp>
        <p:nvSpPr>
          <p:cNvPr id="33804" name="CasellaDiTesto 22"/>
          <p:cNvSpPr txBox="1">
            <a:spLocks noChangeArrowheads="1"/>
          </p:cNvSpPr>
          <p:nvPr/>
        </p:nvSpPr>
        <p:spPr bwMode="auto">
          <a:xfrm>
            <a:off x="468313" y="5335588"/>
            <a:ext cx="2843212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Design for Deconstruction, I</a:t>
            </a:r>
            <a:r>
              <a:rPr lang="it-IT" sz="1100">
                <a:latin typeface="Calibri" pitchFamily="34" charset="0"/>
              </a:rPr>
              <a:t>DfD</a:t>
            </a:r>
          </a:p>
        </p:txBody>
      </p:sp>
      <p:sp>
        <p:nvSpPr>
          <p:cNvPr id="30" name="Ovale 29"/>
          <p:cNvSpPr/>
          <p:nvPr/>
        </p:nvSpPr>
        <p:spPr>
          <a:xfrm>
            <a:off x="684213" y="1196975"/>
            <a:ext cx="1331912" cy="1079500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30200" y="3141663"/>
            <a:ext cx="3455988" cy="935037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1547813" y="1196975"/>
            <a:ext cx="1331912" cy="1079500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2" name="Connettore 1 11"/>
          <p:cNvCxnSpPr>
            <a:stCxn id="27" idx="3"/>
            <a:endCxn id="33829" idx="1"/>
          </p:cNvCxnSpPr>
          <p:nvPr/>
        </p:nvCxnSpPr>
        <p:spPr>
          <a:xfrm flipV="1">
            <a:off x="3786188" y="1995488"/>
            <a:ext cx="501650" cy="1614487"/>
          </a:xfrm>
          <a:prstGeom prst="line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7" idx="3"/>
            <a:endCxn id="33830" idx="1"/>
          </p:cNvCxnSpPr>
          <p:nvPr/>
        </p:nvCxnSpPr>
        <p:spPr>
          <a:xfrm>
            <a:off x="3786188" y="3609975"/>
            <a:ext cx="500062" cy="1033463"/>
          </a:xfrm>
          <a:prstGeom prst="line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CasellaDiTesto 36"/>
          <p:cNvSpPr txBox="1">
            <a:spLocks noChangeArrowheads="1"/>
          </p:cNvSpPr>
          <p:nvPr/>
        </p:nvSpPr>
        <p:spPr bwMode="auto">
          <a:xfrm>
            <a:off x="468313" y="6121400"/>
            <a:ext cx="2843212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Manutenibilità (UNI 13306), I</a:t>
            </a:r>
            <a:r>
              <a:rPr lang="it-IT" sz="900">
                <a:latin typeface="Calibri" pitchFamily="34" charset="0"/>
              </a:rPr>
              <a:t>MAIN</a:t>
            </a:r>
          </a:p>
        </p:txBody>
      </p:sp>
      <p:pic>
        <p:nvPicPr>
          <p:cNvPr id="33829" name="Immagine 39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7838" y="668338"/>
            <a:ext cx="4356100" cy="2655887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</p:pic>
      <p:cxnSp>
        <p:nvCxnSpPr>
          <p:cNvPr id="40" name="Connettore 1 39"/>
          <p:cNvCxnSpPr/>
          <p:nvPr/>
        </p:nvCxnSpPr>
        <p:spPr>
          <a:xfrm flipH="1">
            <a:off x="4999038" y="2033588"/>
            <a:ext cx="215900" cy="395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H="1">
            <a:off x="5999163" y="2033588"/>
            <a:ext cx="215900" cy="395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8356600" y="2033588"/>
            <a:ext cx="215900" cy="395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30" name="Immagine 39967"/>
          <p:cNvPicPr>
            <a:picLocks noChangeAspect="1" noChangeArrowheads="1"/>
          </p:cNvPicPr>
          <p:nvPr/>
        </p:nvPicPr>
        <p:blipFill>
          <a:blip r:embed="rId3" cstate="print"/>
          <a:srcRect r="21760"/>
          <a:stretch>
            <a:fillRect/>
          </a:stretch>
        </p:blipFill>
        <p:spPr bwMode="auto">
          <a:xfrm>
            <a:off x="4286250" y="3429000"/>
            <a:ext cx="4356100" cy="2427288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</p:pic>
      <p:pic>
        <p:nvPicPr>
          <p:cNvPr id="33831" name="Picture 39"/>
          <p:cNvPicPr>
            <a:picLocks noChangeAspect="1" noChangeArrowheads="1"/>
          </p:cNvPicPr>
          <p:nvPr/>
        </p:nvPicPr>
        <p:blipFill>
          <a:blip r:embed="rId4" cstate="print"/>
          <a:srcRect r="27586" b="14194"/>
          <a:stretch>
            <a:fillRect/>
          </a:stretch>
        </p:blipFill>
        <p:spPr bwMode="auto">
          <a:xfrm>
            <a:off x="4287838" y="3429000"/>
            <a:ext cx="4356100" cy="1600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57" name="CasellaDiTesto 19"/>
          <p:cNvSpPr txBox="1">
            <a:spLocks noChangeArrowheads="1"/>
          </p:cNvSpPr>
          <p:nvPr/>
        </p:nvSpPr>
        <p:spPr bwMode="auto">
          <a:xfrm>
            <a:off x="285750" y="4214813"/>
            <a:ext cx="3429000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/>
            <a:r>
              <a:rPr lang="it-IT" sz="1200">
                <a:latin typeface="Calibri" pitchFamily="34" charset="0"/>
              </a:rPr>
              <a:t>Aggregazione tramite metodi pesatura </a:t>
            </a:r>
            <a:r>
              <a:rPr lang="it-IT" sz="1200" i="1">
                <a:latin typeface="Calibri" pitchFamily="34" charset="0"/>
              </a:rPr>
              <a:t>expert-based</a:t>
            </a:r>
          </a:p>
        </p:txBody>
      </p:sp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5" cstate="print"/>
          <a:srcRect b="33659"/>
          <a:stretch>
            <a:fillRect/>
          </a:stretch>
        </p:blipFill>
        <p:spPr bwMode="auto">
          <a:xfrm>
            <a:off x="142875" y="4572000"/>
            <a:ext cx="4071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643563" y="5072063"/>
            <a:ext cx="2701925" cy="26193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latin typeface="Calibri" pitchFamily="34" charset="0"/>
              </a:rPr>
              <a:t>Categorie di impatto unitario (EPD </a:t>
            </a:r>
            <a:r>
              <a:rPr lang="it-IT" sz="1100" dirty="0" err="1">
                <a:latin typeface="Calibri" pitchFamily="34" charset="0"/>
              </a:rPr>
              <a:t>method</a:t>
            </a:r>
            <a:r>
              <a:rPr lang="it-IT" sz="1100" dirty="0">
                <a:latin typeface="Calibri" pitchFamily="34" charset="0"/>
              </a:rPr>
              <a:t>)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285750" y="5000625"/>
            <a:ext cx="187801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+mn-lt"/>
              </a:rPr>
              <a:t>Vettore dei pesi (Grillo, 2013)</a:t>
            </a:r>
          </a:p>
        </p:txBody>
      </p:sp>
      <p:sp>
        <p:nvSpPr>
          <p:cNvPr id="33821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latin typeface="Calibri" pitchFamily="34" charset="0"/>
              </a:rPr>
              <a:t>CAP. V_Una metodologia integrale e multicriteriale</a:t>
            </a:r>
          </a:p>
        </p:txBody>
      </p:sp>
      <p:pic>
        <p:nvPicPr>
          <p:cNvPr id="33822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7"/>
          <p:cNvPicPr>
            <a:picLocks noChangeAspect="1" noChangeArrowheads="1"/>
          </p:cNvPicPr>
          <p:nvPr/>
        </p:nvPicPr>
        <p:blipFill rotWithShape="1">
          <a:blip r:embed="rId7" cstate="print"/>
          <a:srcRect/>
          <a:stretch/>
        </p:blipFill>
        <p:spPr bwMode="auto">
          <a:xfrm>
            <a:off x="4286250" y="642938"/>
            <a:ext cx="2643188" cy="4133850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62" name="Picture 25" descr="Athena Sustainable Materials Institute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642938"/>
            <a:ext cx="2127250" cy="57308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>
                <a:lumMod val="75000"/>
              </a:schemeClr>
            </a:solidFill>
          </a:ln>
        </p:spPr>
      </p:pic>
      <p:pic>
        <p:nvPicPr>
          <p:cNvPr id="64" name="Picture 2" descr="C:\Users\Giuseppe\Desktop\PRESENTAZIONE TESI DOTTORATO\CAP VI\Comparison of Smog Potential By Life Cycle Stage.jpg\Comparison of Smog Potential By Life Cycle Stage-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7838" y="4214813"/>
            <a:ext cx="4356100" cy="2595562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</p:pic>
      <p:sp>
        <p:nvSpPr>
          <p:cNvPr id="33826" name="CasellaDiTesto 22"/>
          <p:cNvSpPr txBox="1">
            <a:spLocks noChangeArrowheads="1"/>
          </p:cNvSpPr>
          <p:nvPr/>
        </p:nvSpPr>
        <p:spPr bwMode="auto">
          <a:xfrm>
            <a:off x="468313" y="5335588"/>
            <a:ext cx="2389187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Design for Deconstruction</a:t>
            </a:r>
          </a:p>
          <a:p>
            <a:pPr marL="180975" indent="-180975" algn="just" defTabSz="755650"/>
            <a:r>
              <a:rPr lang="it-IT" sz="1600">
                <a:latin typeface="Calibri" pitchFamily="34" charset="0"/>
              </a:rPr>
              <a:t>I</a:t>
            </a:r>
            <a:r>
              <a:rPr lang="it-IT" sz="1100">
                <a:latin typeface="Calibri" pitchFamily="34" charset="0"/>
              </a:rPr>
              <a:t>DfD </a:t>
            </a:r>
            <a:r>
              <a:rPr lang="it-IT" sz="1600">
                <a:latin typeface="Calibri" pitchFamily="34" charset="0"/>
              </a:rPr>
              <a:t>= </a:t>
            </a:r>
            <a:r>
              <a:rPr lang="it-IT" sz="1600" i="1">
                <a:latin typeface="Calibri" pitchFamily="34" charset="0"/>
              </a:rPr>
              <a:t>I</a:t>
            </a:r>
            <a:r>
              <a:rPr lang="it-IT" sz="1100" i="1">
                <a:latin typeface="Calibri" pitchFamily="34" charset="0"/>
              </a:rPr>
              <a:t>DfD,1</a:t>
            </a:r>
            <a:r>
              <a:rPr lang="it-IT" sz="1600" i="1">
                <a:latin typeface="Calibri" pitchFamily="34" charset="0"/>
              </a:rPr>
              <a:t> ∙ I</a:t>
            </a:r>
            <a:r>
              <a:rPr lang="it-IT" sz="1200" i="1">
                <a:latin typeface="Calibri" pitchFamily="34" charset="0"/>
              </a:rPr>
              <a:t>DfD,2</a:t>
            </a:r>
            <a:endParaRPr lang="it-IT" sz="1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57" grpId="0"/>
      <p:bldP spid="34" grpId="0" animBg="1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785813"/>
            <a:ext cx="46434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684213" y="1196975"/>
            <a:ext cx="1331912" cy="10795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547813" y="1196975"/>
            <a:ext cx="1331912" cy="10795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079500" y="1773238"/>
            <a:ext cx="1331913" cy="10795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23" name="CasellaDiTesto 2"/>
          <p:cNvSpPr txBox="1">
            <a:spLocks noChangeArrowheads="1"/>
          </p:cNvSpPr>
          <p:nvPr/>
        </p:nvSpPr>
        <p:spPr bwMode="auto">
          <a:xfrm>
            <a:off x="971550" y="1444625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EP</a:t>
            </a:r>
          </a:p>
        </p:txBody>
      </p:sp>
      <p:sp>
        <p:nvSpPr>
          <p:cNvPr id="34824" name="CasellaDiTesto 16"/>
          <p:cNvSpPr txBox="1">
            <a:spLocks noChangeArrowheads="1"/>
          </p:cNvSpPr>
          <p:nvPr/>
        </p:nvSpPr>
        <p:spPr bwMode="auto">
          <a:xfrm>
            <a:off x="2124075" y="1444625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SP</a:t>
            </a:r>
          </a:p>
        </p:txBody>
      </p:sp>
      <p:sp>
        <p:nvSpPr>
          <p:cNvPr id="34825" name="CasellaDiTesto 17"/>
          <p:cNvSpPr txBox="1">
            <a:spLocks noChangeArrowheads="1"/>
          </p:cNvSpPr>
          <p:nvPr/>
        </p:nvSpPr>
        <p:spPr bwMode="auto">
          <a:xfrm>
            <a:off x="1619250" y="2308225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C</a:t>
            </a:r>
          </a:p>
        </p:txBody>
      </p:sp>
      <p:sp>
        <p:nvSpPr>
          <p:cNvPr id="30" name="Ovale 29"/>
          <p:cNvSpPr/>
          <p:nvPr/>
        </p:nvSpPr>
        <p:spPr>
          <a:xfrm>
            <a:off x="684213" y="1196975"/>
            <a:ext cx="1331912" cy="1079500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428625" y="5237163"/>
            <a:ext cx="2428875" cy="692150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1547813" y="1196975"/>
            <a:ext cx="1331912" cy="1079500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54" name="Connettore 1 53"/>
          <p:cNvCxnSpPr>
            <a:stCxn id="47" idx="3"/>
            <a:endCxn id="62467" idx="1"/>
          </p:cNvCxnSpPr>
          <p:nvPr/>
        </p:nvCxnSpPr>
        <p:spPr>
          <a:xfrm>
            <a:off x="2857500" y="5583238"/>
            <a:ext cx="1214438" cy="138112"/>
          </a:xfrm>
          <a:prstGeom prst="line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47" idx="3"/>
            <a:endCxn id="62466" idx="1"/>
          </p:cNvCxnSpPr>
          <p:nvPr/>
        </p:nvCxnSpPr>
        <p:spPr>
          <a:xfrm flipV="1">
            <a:off x="2857500" y="3778250"/>
            <a:ext cx="1220788" cy="1804988"/>
          </a:xfrm>
          <a:prstGeom prst="line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1" name="CasellaDiTesto 19"/>
          <p:cNvSpPr txBox="1">
            <a:spLocks noChangeArrowheads="1"/>
          </p:cNvSpPr>
          <p:nvPr/>
        </p:nvSpPr>
        <p:spPr bwMode="auto">
          <a:xfrm>
            <a:off x="468313" y="3192463"/>
            <a:ext cx="28448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Simplified LCA Analysis</a:t>
            </a:r>
          </a:p>
        </p:txBody>
      </p:sp>
      <p:sp>
        <p:nvSpPr>
          <p:cNvPr id="34832" name="CasellaDiTesto 22"/>
          <p:cNvSpPr txBox="1">
            <a:spLocks noChangeArrowheads="1"/>
          </p:cNvSpPr>
          <p:nvPr/>
        </p:nvSpPr>
        <p:spPr bwMode="auto">
          <a:xfrm>
            <a:off x="468313" y="5335588"/>
            <a:ext cx="2389187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Design for Deconstruction</a:t>
            </a:r>
          </a:p>
          <a:p>
            <a:pPr marL="180975" indent="-180975" algn="just" defTabSz="755650"/>
            <a:r>
              <a:rPr lang="it-IT" sz="1600">
                <a:latin typeface="Calibri" pitchFamily="34" charset="0"/>
              </a:rPr>
              <a:t>I</a:t>
            </a:r>
            <a:r>
              <a:rPr lang="it-IT" sz="1100">
                <a:latin typeface="Calibri" pitchFamily="34" charset="0"/>
              </a:rPr>
              <a:t>DfD </a:t>
            </a:r>
            <a:r>
              <a:rPr lang="it-IT" sz="1600">
                <a:latin typeface="Calibri" pitchFamily="34" charset="0"/>
              </a:rPr>
              <a:t>= </a:t>
            </a:r>
            <a:r>
              <a:rPr lang="it-IT" sz="1600" i="1">
                <a:latin typeface="Calibri" pitchFamily="34" charset="0"/>
              </a:rPr>
              <a:t>I</a:t>
            </a:r>
            <a:r>
              <a:rPr lang="it-IT" sz="1100" i="1">
                <a:latin typeface="Calibri" pitchFamily="34" charset="0"/>
              </a:rPr>
              <a:t>DfD,1</a:t>
            </a:r>
            <a:r>
              <a:rPr lang="it-IT" sz="1600" i="1">
                <a:latin typeface="Calibri" pitchFamily="34" charset="0"/>
              </a:rPr>
              <a:t> ∙ I</a:t>
            </a:r>
            <a:r>
              <a:rPr lang="it-IT" sz="1200" i="1">
                <a:latin typeface="Calibri" pitchFamily="34" charset="0"/>
              </a:rPr>
              <a:t>DfD,2</a:t>
            </a:r>
            <a:endParaRPr lang="it-IT" sz="1600" i="1">
              <a:latin typeface="Calibri" pitchFamily="34" charset="0"/>
            </a:endParaRPr>
          </a:p>
        </p:txBody>
      </p:sp>
      <p:sp>
        <p:nvSpPr>
          <p:cNvPr id="34833" name="Rettangolo 57"/>
          <p:cNvSpPr>
            <a:spLocks noChangeArrowheads="1"/>
          </p:cNvSpPr>
          <p:nvPr/>
        </p:nvSpPr>
        <p:spPr bwMode="auto">
          <a:xfrm>
            <a:off x="276225" y="3492500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Calibri" pitchFamily="34" charset="0"/>
              </a:rPr>
              <a:t>I</a:t>
            </a:r>
            <a:r>
              <a:rPr lang="it-IT" altLang="it-IT" sz="1600" baseline="-25000">
                <a:latin typeface="Calibri" pitchFamily="34" charset="0"/>
              </a:rPr>
              <a:t>LCA </a:t>
            </a:r>
            <a:r>
              <a:rPr lang="it-IT" altLang="it-IT" sz="1600">
                <a:latin typeface="Calibri" pitchFamily="34" charset="0"/>
              </a:rPr>
              <a:t>= </a:t>
            </a:r>
            <a:r>
              <a:rPr lang="el-GR" altLang="it-IT" sz="1600">
                <a:latin typeface="Calibri" pitchFamily="34" charset="0"/>
              </a:rPr>
              <a:t>α</a:t>
            </a:r>
            <a:r>
              <a:rPr lang="it-IT" altLang="it-IT" sz="1600" baseline="-25000">
                <a:latin typeface="Calibri" pitchFamily="34" charset="0"/>
              </a:rPr>
              <a:t>1</a:t>
            </a:r>
            <a:r>
              <a:rPr lang="it-IT" altLang="it-IT" sz="1600">
                <a:latin typeface="Calibri" pitchFamily="34" charset="0"/>
              </a:rPr>
              <a:t>PE</a:t>
            </a:r>
            <a:r>
              <a:rPr lang="it-IT" altLang="it-IT" sz="1600" baseline="-25000">
                <a:latin typeface="Calibri" pitchFamily="34" charset="0"/>
              </a:rPr>
              <a:t>nr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2</a:t>
            </a:r>
            <a:r>
              <a:rPr lang="it-IT" altLang="it-IT" sz="1600">
                <a:latin typeface="Calibri" pitchFamily="34" charset="0"/>
              </a:rPr>
              <a:t>GWP 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3</a:t>
            </a:r>
            <a:r>
              <a:rPr lang="it-IT" altLang="it-IT" sz="1600">
                <a:latin typeface="Calibri" pitchFamily="34" charset="0"/>
              </a:rPr>
              <a:t>ODP</a:t>
            </a:r>
            <a:r>
              <a:rPr lang="it-IT" altLang="it-IT" sz="1600" baseline="-25000">
                <a:latin typeface="Calibri" pitchFamily="34" charset="0"/>
              </a:rPr>
              <a:t>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4</a:t>
            </a:r>
            <a:r>
              <a:rPr lang="it-IT" altLang="it-IT" sz="1600">
                <a:latin typeface="Calibri" pitchFamily="34" charset="0"/>
              </a:rPr>
              <a:t>AP + + </a:t>
            </a:r>
            <a:r>
              <a:rPr lang="el-GR" altLang="it-IT" sz="1600">
                <a:latin typeface="Calibri" pitchFamily="34" charset="0"/>
              </a:rPr>
              <a:t>α</a:t>
            </a:r>
            <a:r>
              <a:rPr lang="it-IT" altLang="it-IT" sz="1600" baseline="-25000">
                <a:latin typeface="Calibri" pitchFamily="34" charset="0"/>
              </a:rPr>
              <a:t>5</a:t>
            </a:r>
            <a:r>
              <a:rPr lang="it-IT" altLang="it-IT" sz="1600">
                <a:latin typeface="Calibri" pitchFamily="34" charset="0"/>
              </a:rPr>
              <a:t>EP</a:t>
            </a:r>
            <a:r>
              <a:rPr lang="it-IT" altLang="it-IT" sz="1600" baseline="-25000">
                <a:latin typeface="Calibri" pitchFamily="34" charset="0"/>
              </a:rPr>
              <a:t>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6</a:t>
            </a:r>
            <a:r>
              <a:rPr lang="it-IT" altLang="it-IT" sz="1600">
                <a:latin typeface="Calibri" pitchFamily="34" charset="0"/>
              </a:rPr>
              <a:t>POCP </a:t>
            </a:r>
          </a:p>
        </p:txBody>
      </p:sp>
      <p:sp>
        <p:nvSpPr>
          <p:cNvPr id="34834" name="CasellaDiTesto 36"/>
          <p:cNvSpPr txBox="1">
            <a:spLocks noChangeArrowheads="1"/>
          </p:cNvSpPr>
          <p:nvPr/>
        </p:nvSpPr>
        <p:spPr bwMode="auto">
          <a:xfrm>
            <a:off x="468313" y="6192838"/>
            <a:ext cx="2843212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Manutenibilità (UNI 13306), I</a:t>
            </a:r>
            <a:r>
              <a:rPr lang="it-IT" sz="900">
                <a:latin typeface="Calibri" pitchFamily="34" charset="0"/>
              </a:rPr>
              <a:t>MAIN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2749550"/>
            <a:ext cx="392271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Immagine 399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857750"/>
            <a:ext cx="45005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itolo 1"/>
          <p:cNvSpPr txBox="1">
            <a:spLocks/>
          </p:cNvSpPr>
          <p:nvPr/>
        </p:nvSpPr>
        <p:spPr bwMode="auto">
          <a:xfrm>
            <a:off x="323850" y="115888"/>
            <a:ext cx="8280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Valutazione MCA interventi di retrofit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energetico-ambientale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4839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</a:t>
            </a:r>
            <a:r>
              <a:rPr lang="it-IT" sz="2000" b="1" dirty="0">
                <a:latin typeface="Calibri" pitchFamily="34" charset="0"/>
              </a:rPr>
              <a:t>metodologia 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785813"/>
            <a:ext cx="46434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684213" y="1196975"/>
            <a:ext cx="1331912" cy="10795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547813" y="1196975"/>
            <a:ext cx="1331912" cy="10795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079500" y="1773238"/>
            <a:ext cx="1331913" cy="10795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847" name="CasellaDiTesto 2"/>
          <p:cNvSpPr txBox="1">
            <a:spLocks noChangeArrowheads="1"/>
          </p:cNvSpPr>
          <p:nvPr/>
        </p:nvSpPr>
        <p:spPr bwMode="auto">
          <a:xfrm>
            <a:off x="971550" y="1444625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EP</a:t>
            </a:r>
          </a:p>
        </p:txBody>
      </p:sp>
      <p:sp>
        <p:nvSpPr>
          <p:cNvPr id="35848" name="CasellaDiTesto 16"/>
          <p:cNvSpPr txBox="1">
            <a:spLocks noChangeArrowheads="1"/>
          </p:cNvSpPr>
          <p:nvPr/>
        </p:nvSpPr>
        <p:spPr bwMode="auto">
          <a:xfrm>
            <a:off x="2124075" y="1444625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SP</a:t>
            </a:r>
          </a:p>
        </p:txBody>
      </p:sp>
      <p:sp>
        <p:nvSpPr>
          <p:cNvPr id="35849" name="CasellaDiTesto 17"/>
          <p:cNvSpPr txBox="1">
            <a:spLocks noChangeArrowheads="1"/>
          </p:cNvSpPr>
          <p:nvPr/>
        </p:nvSpPr>
        <p:spPr bwMode="auto">
          <a:xfrm>
            <a:off x="1619250" y="2308225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C</a:t>
            </a:r>
          </a:p>
        </p:txBody>
      </p:sp>
      <p:sp>
        <p:nvSpPr>
          <p:cNvPr id="30" name="Ovale 29"/>
          <p:cNvSpPr/>
          <p:nvPr/>
        </p:nvSpPr>
        <p:spPr>
          <a:xfrm>
            <a:off x="684213" y="1196975"/>
            <a:ext cx="1331912" cy="1079500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428625" y="6143625"/>
            <a:ext cx="2857500" cy="42862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1547813" y="1196975"/>
            <a:ext cx="1331912" cy="1079500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54" name="Connettore 1 53"/>
          <p:cNvCxnSpPr>
            <a:stCxn id="47" idx="3"/>
            <a:endCxn id="31" idx="1"/>
          </p:cNvCxnSpPr>
          <p:nvPr/>
        </p:nvCxnSpPr>
        <p:spPr>
          <a:xfrm flipV="1">
            <a:off x="3286125" y="5559425"/>
            <a:ext cx="714375" cy="798513"/>
          </a:xfrm>
          <a:prstGeom prst="line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  <a:extLst>
            <a:ext uri="{909E8E84-426E-40DD-AFC4-6F175D3DCCD1}"/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CasellaDiTesto 19"/>
          <p:cNvSpPr txBox="1">
            <a:spLocks noChangeArrowheads="1"/>
          </p:cNvSpPr>
          <p:nvPr/>
        </p:nvSpPr>
        <p:spPr bwMode="auto">
          <a:xfrm>
            <a:off x="468313" y="3192463"/>
            <a:ext cx="28448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Simplified LCA Analysis</a:t>
            </a:r>
          </a:p>
        </p:txBody>
      </p:sp>
      <p:sp>
        <p:nvSpPr>
          <p:cNvPr id="35855" name="CasellaDiTesto 22"/>
          <p:cNvSpPr txBox="1">
            <a:spLocks noChangeArrowheads="1"/>
          </p:cNvSpPr>
          <p:nvPr/>
        </p:nvSpPr>
        <p:spPr bwMode="auto">
          <a:xfrm>
            <a:off x="468313" y="5335588"/>
            <a:ext cx="2389187" cy="554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Design for Deconstruction</a:t>
            </a:r>
          </a:p>
          <a:p>
            <a:pPr marL="180975" indent="-180975" algn="just" defTabSz="755650"/>
            <a:r>
              <a:rPr lang="it-IT" sz="1600">
                <a:latin typeface="Calibri" pitchFamily="34" charset="0"/>
              </a:rPr>
              <a:t>I</a:t>
            </a:r>
            <a:r>
              <a:rPr lang="it-IT" sz="1100">
                <a:latin typeface="Calibri" pitchFamily="34" charset="0"/>
              </a:rPr>
              <a:t>DfD </a:t>
            </a:r>
            <a:r>
              <a:rPr lang="it-IT" sz="1600">
                <a:latin typeface="Calibri" pitchFamily="34" charset="0"/>
              </a:rPr>
              <a:t>= </a:t>
            </a:r>
            <a:r>
              <a:rPr lang="it-IT" sz="1600" i="1">
                <a:latin typeface="Calibri" pitchFamily="34" charset="0"/>
              </a:rPr>
              <a:t>I</a:t>
            </a:r>
            <a:r>
              <a:rPr lang="it-IT" sz="1100" i="1">
                <a:latin typeface="Calibri" pitchFamily="34" charset="0"/>
              </a:rPr>
              <a:t>DfD,1</a:t>
            </a:r>
            <a:r>
              <a:rPr lang="it-IT" sz="1600" i="1">
                <a:latin typeface="Calibri" pitchFamily="34" charset="0"/>
              </a:rPr>
              <a:t> ∙ I</a:t>
            </a:r>
            <a:r>
              <a:rPr lang="it-IT" sz="1200" i="1">
                <a:latin typeface="Calibri" pitchFamily="34" charset="0"/>
              </a:rPr>
              <a:t>DfD,2</a:t>
            </a:r>
            <a:endParaRPr lang="it-IT" sz="1600" i="1">
              <a:latin typeface="Calibri" pitchFamily="34" charset="0"/>
            </a:endParaRPr>
          </a:p>
        </p:txBody>
      </p:sp>
      <p:sp>
        <p:nvSpPr>
          <p:cNvPr id="35856" name="Rettangolo 57"/>
          <p:cNvSpPr>
            <a:spLocks noChangeArrowheads="1"/>
          </p:cNvSpPr>
          <p:nvPr/>
        </p:nvSpPr>
        <p:spPr bwMode="auto">
          <a:xfrm>
            <a:off x="276225" y="3492500"/>
            <a:ext cx="350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600">
                <a:latin typeface="Calibri" pitchFamily="34" charset="0"/>
              </a:rPr>
              <a:t>I</a:t>
            </a:r>
            <a:r>
              <a:rPr lang="it-IT" altLang="it-IT" sz="1600" baseline="-25000">
                <a:latin typeface="Calibri" pitchFamily="34" charset="0"/>
              </a:rPr>
              <a:t>LCA </a:t>
            </a:r>
            <a:r>
              <a:rPr lang="it-IT" altLang="it-IT" sz="1600">
                <a:latin typeface="Calibri" pitchFamily="34" charset="0"/>
              </a:rPr>
              <a:t>= </a:t>
            </a:r>
            <a:r>
              <a:rPr lang="el-GR" altLang="it-IT" sz="1600">
                <a:latin typeface="Calibri" pitchFamily="34" charset="0"/>
              </a:rPr>
              <a:t>α</a:t>
            </a:r>
            <a:r>
              <a:rPr lang="it-IT" altLang="it-IT" sz="1600" baseline="-25000">
                <a:latin typeface="Calibri" pitchFamily="34" charset="0"/>
              </a:rPr>
              <a:t>1</a:t>
            </a:r>
            <a:r>
              <a:rPr lang="it-IT" altLang="it-IT" sz="1600">
                <a:latin typeface="Calibri" pitchFamily="34" charset="0"/>
              </a:rPr>
              <a:t>PE</a:t>
            </a:r>
            <a:r>
              <a:rPr lang="it-IT" altLang="it-IT" sz="1600" baseline="-25000">
                <a:latin typeface="Calibri" pitchFamily="34" charset="0"/>
              </a:rPr>
              <a:t>nr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2</a:t>
            </a:r>
            <a:r>
              <a:rPr lang="it-IT" altLang="it-IT" sz="1600">
                <a:latin typeface="Calibri" pitchFamily="34" charset="0"/>
              </a:rPr>
              <a:t>GWP 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3</a:t>
            </a:r>
            <a:r>
              <a:rPr lang="it-IT" altLang="it-IT" sz="1600">
                <a:latin typeface="Calibri" pitchFamily="34" charset="0"/>
              </a:rPr>
              <a:t>ODP</a:t>
            </a:r>
            <a:r>
              <a:rPr lang="it-IT" altLang="it-IT" sz="1600" baseline="-25000">
                <a:latin typeface="Calibri" pitchFamily="34" charset="0"/>
              </a:rPr>
              <a:t>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4</a:t>
            </a:r>
            <a:r>
              <a:rPr lang="it-IT" altLang="it-IT" sz="1600">
                <a:latin typeface="Calibri" pitchFamily="34" charset="0"/>
              </a:rPr>
              <a:t>AP + + </a:t>
            </a:r>
            <a:r>
              <a:rPr lang="el-GR" altLang="it-IT" sz="1600">
                <a:latin typeface="Calibri" pitchFamily="34" charset="0"/>
              </a:rPr>
              <a:t>α</a:t>
            </a:r>
            <a:r>
              <a:rPr lang="it-IT" altLang="it-IT" sz="1600" baseline="-25000">
                <a:latin typeface="Calibri" pitchFamily="34" charset="0"/>
              </a:rPr>
              <a:t>5</a:t>
            </a:r>
            <a:r>
              <a:rPr lang="it-IT" altLang="it-IT" sz="1600">
                <a:latin typeface="Calibri" pitchFamily="34" charset="0"/>
              </a:rPr>
              <a:t>EP</a:t>
            </a:r>
            <a:r>
              <a:rPr lang="it-IT" altLang="it-IT" sz="1600" baseline="-25000">
                <a:latin typeface="Calibri" pitchFamily="34" charset="0"/>
              </a:rPr>
              <a:t> </a:t>
            </a:r>
            <a:r>
              <a:rPr lang="it-IT" altLang="it-IT" sz="1600">
                <a:latin typeface="Calibri" pitchFamily="34" charset="0"/>
              </a:rPr>
              <a:t>+</a:t>
            </a:r>
            <a:r>
              <a:rPr lang="el-GR" altLang="it-IT" sz="1600">
                <a:latin typeface="Calibri" pitchFamily="34" charset="0"/>
              </a:rPr>
              <a:t> α</a:t>
            </a:r>
            <a:r>
              <a:rPr lang="it-IT" altLang="it-IT" sz="1600" baseline="-25000">
                <a:latin typeface="Calibri" pitchFamily="34" charset="0"/>
              </a:rPr>
              <a:t>6</a:t>
            </a:r>
            <a:r>
              <a:rPr lang="it-IT" altLang="it-IT" sz="1600">
                <a:latin typeface="Calibri" pitchFamily="34" charset="0"/>
              </a:rPr>
              <a:t>POCP </a:t>
            </a:r>
          </a:p>
        </p:txBody>
      </p:sp>
      <p:sp>
        <p:nvSpPr>
          <p:cNvPr id="35857" name="CasellaDiTesto 36"/>
          <p:cNvSpPr txBox="1">
            <a:spLocks noChangeArrowheads="1"/>
          </p:cNvSpPr>
          <p:nvPr/>
        </p:nvSpPr>
        <p:spPr bwMode="auto">
          <a:xfrm>
            <a:off x="468313" y="6192838"/>
            <a:ext cx="2843212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Manutenibilità (UNI 13306), I</a:t>
            </a:r>
            <a:r>
              <a:rPr lang="it-IT" sz="900">
                <a:latin typeface="Calibri" pitchFamily="34" charset="0"/>
              </a:rPr>
              <a:t>MAIN</a:t>
            </a:r>
          </a:p>
        </p:txBody>
      </p:sp>
      <p:pic>
        <p:nvPicPr>
          <p:cNvPr id="35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2749550"/>
            <a:ext cx="392271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Immagine 399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857750"/>
            <a:ext cx="45005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itolo 1"/>
          <p:cNvSpPr txBox="1">
            <a:spLocks/>
          </p:cNvSpPr>
          <p:nvPr/>
        </p:nvSpPr>
        <p:spPr bwMode="auto">
          <a:xfrm>
            <a:off x="323850" y="115888"/>
            <a:ext cx="8280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Valutazione MCA interventi di retrofit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energetico-ambientale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862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metodologia </a:t>
            </a:r>
            <a:r>
              <a:rPr lang="it-IT" sz="2000" b="1" dirty="0">
                <a:latin typeface="Calibri" pitchFamily="34" charset="0"/>
              </a:rPr>
              <a:t>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000500" y="5191125"/>
            <a:ext cx="4572000" cy="73818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/>
              <a:t>Software “</a:t>
            </a:r>
            <a:r>
              <a:rPr lang="it-IT" sz="1400" dirty="0" err="1"/>
              <a:t>Manutenix</a:t>
            </a:r>
            <a:r>
              <a:rPr lang="it-IT" sz="1400" dirty="0"/>
              <a:t>” sviluppato da Bruno (2012) </a:t>
            </a:r>
          </a:p>
          <a:p>
            <a:pPr algn="ctr">
              <a:defRPr/>
            </a:pPr>
            <a:r>
              <a:rPr lang="it-IT" sz="1400" dirty="0"/>
              <a:t>presso il </a:t>
            </a:r>
            <a:r>
              <a:rPr lang="it-IT" sz="1400" dirty="0" err="1"/>
              <a:t>DdA</a:t>
            </a:r>
            <a:r>
              <a:rPr lang="it-IT" sz="1400" dirty="0"/>
              <a:t> dell’Università di </a:t>
            </a:r>
            <a:r>
              <a:rPr lang="it-IT" sz="1400" dirty="0" err="1"/>
              <a:t>Chieti-Pescara</a:t>
            </a:r>
            <a:r>
              <a:rPr lang="it-IT" sz="1400" dirty="0"/>
              <a:t>. </a:t>
            </a:r>
          </a:p>
          <a:p>
            <a:pPr algn="ctr">
              <a:defRPr/>
            </a:pPr>
            <a:r>
              <a:rPr lang="it-IT" sz="1400" dirty="0"/>
              <a:t>Sistema qualitativo a punteggi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845" name="Titolo 1"/>
          <p:cNvSpPr txBox="1">
            <a:spLocks/>
          </p:cNvSpPr>
          <p:nvPr/>
        </p:nvSpPr>
        <p:spPr bwMode="auto">
          <a:xfrm>
            <a:off x="357188" y="71438"/>
            <a:ext cx="82804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Valutazione MCA interventi di retrofit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energetico-ambientale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684213" y="981075"/>
            <a:ext cx="1331912" cy="10795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547813" y="981075"/>
            <a:ext cx="1331912" cy="10795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079500" y="1557338"/>
            <a:ext cx="1331913" cy="10795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71" name="CasellaDiTesto 2"/>
          <p:cNvSpPr txBox="1">
            <a:spLocks noChangeArrowheads="1"/>
          </p:cNvSpPr>
          <p:nvPr/>
        </p:nvSpPr>
        <p:spPr bwMode="auto">
          <a:xfrm>
            <a:off x="1042988" y="1196975"/>
            <a:ext cx="649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EP</a:t>
            </a:r>
          </a:p>
        </p:txBody>
      </p:sp>
      <p:sp>
        <p:nvSpPr>
          <p:cNvPr id="36872" name="CasellaDiTesto 16"/>
          <p:cNvSpPr txBox="1">
            <a:spLocks noChangeArrowheads="1"/>
          </p:cNvSpPr>
          <p:nvPr/>
        </p:nvSpPr>
        <p:spPr bwMode="auto">
          <a:xfrm>
            <a:off x="2051050" y="1228725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SP</a:t>
            </a:r>
          </a:p>
        </p:txBody>
      </p:sp>
      <p:sp>
        <p:nvSpPr>
          <p:cNvPr id="36873" name="CasellaDiTesto 17"/>
          <p:cNvSpPr txBox="1">
            <a:spLocks noChangeArrowheads="1"/>
          </p:cNvSpPr>
          <p:nvPr/>
        </p:nvSpPr>
        <p:spPr bwMode="auto">
          <a:xfrm>
            <a:off x="1547813" y="1949450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C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3343275" y="836613"/>
            <a:ext cx="19431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Tempo di ritorno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867400" y="836613"/>
            <a:ext cx="1849438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defTabSz="755650">
              <a:buFont typeface="Wingdings" pitchFamily="2" charset="2"/>
              <a:buChar char="§"/>
            </a:pPr>
            <a:r>
              <a:rPr lang="it-IT" sz="1400">
                <a:latin typeface="Calibri" pitchFamily="34" charset="0"/>
              </a:rPr>
              <a:t>Indice di profitto</a:t>
            </a:r>
            <a:endParaRPr lang="it-IT" sz="1100">
              <a:latin typeface="Calibri" pitchFamily="34" charset="0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684213" y="981075"/>
            <a:ext cx="1331912" cy="1079500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1547813" y="981075"/>
            <a:ext cx="1331912" cy="1079500"/>
          </a:xfrm>
          <a:prstGeom prst="ellipse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557338"/>
            <a:ext cx="20161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089025"/>
            <a:ext cx="12239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708400" y="1773238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i="1">
                <a:latin typeface="Calibri" pitchFamily="34" charset="0"/>
              </a:rPr>
              <a:t>PB &lt; V</a:t>
            </a:r>
            <a:r>
              <a:rPr lang="it-IT" sz="1600" i="1" baseline="-25000">
                <a:latin typeface="Calibri" pitchFamily="34" charset="0"/>
              </a:rPr>
              <a:t>u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5867400" y="1217613"/>
            <a:ext cx="25923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i="1">
                <a:latin typeface="Calibri" pitchFamily="34" charset="0"/>
              </a:rPr>
              <a:t>I</a:t>
            </a:r>
            <a:r>
              <a:rPr lang="it-IT" sz="1200" i="1">
                <a:latin typeface="Calibri" pitchFamily="34" charset="0"/>
              </a:rPr>
              <a:t>p</a:t>
            </a:r>
            <a:r>
              <a:rPr lang="it-IT" sz="1600" i="1">
                <a:latin typeface="Calibri" pitchFamily="34" charset="0"/>
              </a:rPr>
              <a:t> = VAN/I</a:t>
            </a:r>
            <a:r>
              <a:rPr lang="it-IT" sz="1600" i="1" baseline="-25000">
                <a:latin typeface="Calibri" pitchFamily="34" charset="0"/>
              </a:rPr>
              <a:t>0     </a:t>
            </a:r>
            <a:r>
              <a:rPr lang="it-IT" sz="1600" i="1">
                <a:latin typeface="Calibri" pitchFamily="34" charset="0"/>
              </a:rPr>
              <a:t>I</a:t>
            </a:r>
            <a:r>
              <a:rPr lang="it-IT" sz="1200" i="1">
                <a:latin typeface="Calibri" pitchFamily="34" charset="0"/>
              </a:rPr>
              <a:t>p</a:t>
            </a:r>
            <a:r>
              <a:rPr lang="it-IT" sz="1600" i="1">
                <a:latin typeface="Calibri" pitchFamily="34" charset="0"/>
              </a:rPr>
              <a:t>  &gt; 50-60 %</a:t>
            </a:r>
            <a:endParaRPr lang="it-IT" sz="1600" i="1" baseline="-25000">
              <a:latin typeface="Calibri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089525" y="2276475"/>
            <a:ext cx="3370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Calibri" pitchFamily="34" charset="0"/>
              </a:rPr>
              <a:t>Si assume r = 5%  e un periodo di analisi di 25 anni</a:t>
            </a:r>
          </a:p>
        </p:txBody>
      </p:sp>
      <p:sp>
        <p:nvSpPr>
          <p:cNvPr id="28" name="Ovale 27"/>
          <p:cNvSpPr/>
          <p:nvPr/>
        </p:nvSpPr>
        <p:spPr>
          <a:xfrm>
            <a:off x="1079500" y="1557338"/>
            <a:ext cx="1331913" cy="1079500"/>
          </a:xfrm>
          <a:prstGeom prst="ellipse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701925"/>
            <a:ext cx="6300788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203575" y="836613"/>
            <a:ext cx="5256213" cy="1800225"/>
          </a:xfrm>
          <a:prstGeom prst="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1511300" y="1531938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0000"/>
                </a:solidFill>
                <a:latin typeface="Calibri" pitchFamily="34" charset="0"/>
              </a:rPr>
              <a:t>MCA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3313113" y="836613"/>
            <a:ext cx="476567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  <a:latin typeface="Calibri" pitchFamily="34" charset="0"/>
              </a:rPr>
              <a:t>2. Assemblaggio matrice e attribuzione pesi relativi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 l="21413" t="23438" r="19838" b="16992"/>
          <a:stretch>
            <a:fillRect/>
          </a:stretch>
        </p:blipFill>
        <p:spPr bwMode="auto">
          <a:xfrm>
            <a:off x="874713" y="2714625"/>
            <a:ext cx="69119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762125" y="5181600"/>
            <a:ext cx="5524500" cy="6762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Energy Retrofit and Environmental Sustainability Index</a:t>
            </a:r>
          </a:p>
          <a:p>
            <a:pPr algn="ctr"/>
            <a:r>
              <a:rPr lang="it-IT" sz="2000" b="1" i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it-IT" sz="2000" b="1" i="1" baseline="-25000">
                <a:solidFill>
                  <a:srgbClr val="FF0000"/>
                </a:solidFill>
                <a:latin typeface="Calibri" pitchFamily="34" charset="0"/>
              </a:rPr>
              <a:t>ERES</a:t>
            </a:r>
            <a:r>
              <a:rPr lang="it-IT" sz="2000" i="1">
                <a:latin typeface="Calibri" pitchFamily="34" charset="0"/>
              </a:rPr>
              <a:t> = w</a:t>
            </a:r>
            <a:r>
              <a:rPr lang="it-IT" sz="2000" i="1" baseline="-25000">
                <a:latin typeface="Calibri" pitchFamily="34" charset="0"/>
              </a:rPr>
              <a:t>1</a:t>
            </a:r>
            <a:r>
              <a:rPr lang="it-IT" sz="2000" i="1">
                <a:latin typeface="Calibri" pitchFamily="34" charset="0"/>
              </a:rPr>
              <a:t>∙I</a:t>
            </a:r>
            <a:r>
              <a:rPr lang="it-IT" sz="2000" i="1" baseline="-25000">
                <a:latin typeface="Calibri" pitchFamily="34" charset="0"/>
              </a:rPr>
              <a:t>EP</a:t>
            </a:r>
            <a:r>
              <a:rPr lang="it-IT" sz="2000" i="1">
                <a:latin typeface="Calibri" pitchFamily="34" charset="0"/>
              </a:rPr>
              <a:t> + w</a:t>
            </a:r>
            <a:r>
              <a:rPr lang="it-IT" sz="2000" i="1" baseline="-25000">
                <a:latin typeface="Calibri" pitchFamily="34" charset="0"/>
              </a:rPr>
              <a:t>2</a:t>
            </a:r>
            <a:r>
              <a:rPr lang="it-IT" sz="2000" i="1">
                <a:latin typeface="Calibri" pitchFamily="34" charset="0"/>
              </a:rPr>
              <a:t>∙I</a:t>
            </a:r>
            <a:r>
              <a:rPr lang="it-IT" sz="2000" i="1" baseline="-25000">
                <a:latin typeface="Calibri" pitchFamily="34" charset="0"/>
              </a:rPr>
              <a:t>SP </a:t>
            </a:r>
            <a:r>
              <a:rPr lang="it-IT" sz="2000" i="1">
                <a:latin typeface="Calibri" pitchFamily="34" charset="0"/>
              </a:rPr>
              <a:t>+ w</a:t>
            </a:r>
            <a:r>
              <a:rPr lang="it-IT" sz="2000" i="1" baseline="-25000">
                <a:latin typeface="Calibri" pitchFamily="34" charset="0"/>
              </a:rPr>
              <a:t>3</a:t>
            </a:r>
            <a:r>
              <a:rPr lang="it-IT" sz="2000" i="1">
                <a:latin typeface="Calibri" pitchFamily="34" charset="0"/>
              </a:rPr>
              <a:t>∙ I</a:t>
            </a:r>
            <a:r>
              <a:rPr lang="it-IT" sz="2000" i="1" baseline="-25000">
                <a:latin typeface="Calibri" pitchFamily="34" charset="0"/>
              </a:rPr>
              <a:t>C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00188" y="3714750"/>
            <a:ext cx="364331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1600" i="1">
                <a:latin typeface="Calibri" pitchFamily="34" charset="0"/>
                <a:cs typeface="Times New Roman" pitchFamily="18" charset="0"/>
              </a:rPr>
              <a:t>I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EP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 = a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1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∙EP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gl,nr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 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+ a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2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∙Y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IE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 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+ a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3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∙A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sol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 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+ a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4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∙MP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</a:t>
            </a:r>
            <a:endParaRPr lang="it-IT" sz="1600">
              <a:latin typeface="Calibri" pitchFamily="3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500188" y="4143375"/>
            <a:ext cx="2714625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1600" i="1">
                <a:latin typeface="Calibri" pitchFamily="34" charset="0"/>
                <a:cs typeface="Times New Roman" pitchFamily="18" charset="0"/>
              </a:rPr>
              <a:t>I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SP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 = b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1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∙I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LCA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 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+ b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2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∙I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DfD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 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+ b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3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∙I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MAIN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</a:t>
            </a:r>
            <a:endParaRPr lang="it-IT" sz="1600">
              <a:latin typeface="Calibri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500188" y="4572000"/>
            <a:ext cx="1714500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1600" i="1">
                <a:latin typeface="Calibri" pitchFamily="34" charset="0"/>
                <a:cs typeface="Times New Roman" pitchFamily="18" charset="0"/>
              </a:rPr>
              <a:t>I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C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 = c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1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∙PB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 + c</a:t>
            </a:r>
            <a:r>
              <a:rPr lang="it-IT" sz="1600" i="1" baseline="-30000">
                <a:latin typeface="Calibri" pitchFamily="34" charset="0"/>
                <a:cs typeface="Times New Roman" pitchFamily="18" charset="0"/>
              </a:rPr>
              <a:t>2</a:t>
            </a:r>
            <a:r>
              <a:rPr lang="it-IT" sz="1600" i="1">
                <a:latin typeface="Calibri" pitchFamily="34" charset="0"/>
                <a:cs typeface="Times New Roman" pitchFamily="18" charset="0"/>
              </a:rPr>
              <a:t>∙PI</a:t>
            </a:r>
            <a:r>
              <a:rPr lang="it-IT" sz="1600" i="1" baseline="30000">
                <a:latin typeface="Calibri" pitchFamily="34" charset="0"/>
                <a:cs typeface="Times New Roman" pitchFamily="18" charset="0"/>
              </a:rPr>
              <a:t>*</a:t>
            </a:r>
            <a:endParaRPr lang="it-IT" sz="1600">
              <a:latin typeface="Calibri" pitchFamily="34" charset="0"/>
            </a:endParaRPr>
          </a:p>
        </p:txBody>
      </p:sp>
      <p:sp>
        <p:nvSpPr>
          <p:cNvPr id="36893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Una </a:t>
            </a:r>
            <a:r>
              <a:rPr lang="it-IT" sz="2000" b="1" dirty="0">
                <a:latin typeface="Calibri" pitchFamily="34" charset="0"/>
              </a:rPr>
              <a:t>metodologia integrale e </a:t>
            </a:r>
            <a:r>
              <a:rPr lang="it-IT" sz="2000" b="1" dirty="0" err="1">
                <a:latin typeface="Calibri" pitchFamily="34" charset="0"/>
              </a:rPr>
              <a:t>multicriteriale</a:t>
            </a:r>
            <a:endParaRPr lang="it-IT" sz="2000" b="1" dirty="0">
              <a:latin typeface="Calibri" pitchFamily="34" charset="0"/>
            </a:endParaRPr>
          </a:p>
        </p:txBody>
      </p:sp>
      <p:pic>
        <p:nvPicPr>
          <p:cNvPr id="36894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4" grpId="0"/>
      <p:bldP spid="24" grpId="0"/>
      <p:bldP spid="8" grpId="0"/>
      <p:bldP spid="28" grpId="0" animBg="1"/>
      <p:bldP spid="10" grpId="0" animBg="1"/>
      <p:bldP spid="10" grpId="1" animBg="1"/>
      <p:bldP spid="12" grpId="0"/>
      <p:bldP spid="29" grpId="0" animBg="1"/>
      <p:bldP spid="1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3" name="CasellaDiTesto 6"/>
          <p:cNvSpPr txBox="1">
            <a:spLocks noChangeArrowheads="1"/>
          </p:cNvSpPr>
          <p:nvPr/>
        </p:nvSpPr>
        <p:spPr bwMode="auto">
          <a:xfrm rot="-5400000">
            <a:off x="5992813" y="310832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Introduzione</a:t>
            </a:r>
            <a:r>
              <a:rPr lang="it-IT" sz="2000" b="1" dirty="0">
                <a:latin typeface="Calibri" pitchFamily="34" charset="0"/>
              </a:rPr>
              <a:t>: Motivazioni</a:t>
            </a:r>
          </a:p>
        </p:txBody>
      </p:sp>
      <p:pic>
        <p:nvPicPr>
          <p:cNvPr id="513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539552" y="476672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1600" dirty="0" smtClean="0">
                <a:latin typeface="+mn-lt"/>
              </a:rPr>
              <a:t> Nel </a:t>
            </a:r>
            <a:r>
              <a:rPr lang="it-IT" sz="1600" dirty="0">
                <a:latin typeface="+mn-lt"/>
              </a:rPr>
              <a:t>2011 </a:t>
            </a:r>
            <a:r>
              <a:rPr lang="it-IT" sz="1600" dirty="0" smtClean="0">
                <a:latin typeface="+mn-lt"/>
              </a:rPr>
              <a:t>la Commissione </a:t>
            </a:r>
            <a:r>
              <a:rPr lang="it-IT" sz="1600" dirty="0">
                <a:latin typeface="+mn-lt"/>
              </a:rPr>
              <a:t>Europea ha pubblicato una “Tabella di marcia verso </a:t>
            </a:r>
            <a:r>
              <a:rPr lang="it-IT" sz="1600" dirty="0" smtClean="0">
                <a:latin typeface="+mn-lt"/>
              </a:rPr>
              <a:t>un’Europa efficiente </a:t>
            </a:r>
            <a:r>
              <a:rPr lang="it-IT" sz="1600" dirty="0">
                <a:latin typeface="+mn-lt"/>
              </a:rPr>
              <a:t>nell’impiego delle risorse” (Commissione Europea, 2011b), nella quale </a:t>
            </a:r>
            <a:r>
              <a:rPr lang="it-IT" sz="1600" dirty="0" smtClean="0">
                <a:latin typeface="+mn-lt"/>
              </a:rPr>
              <a:t>si propone </a:t>
            </a:r>
            <a:r>
              <a:rPr lang="it-IT" sz="1600" dirty="0">
                <a:latin typeface="+mn-lt"/>
              </a:rPr>
              <a:t>l’obiettivo di un incremento dell’occupazione netta di terreno pari a </a:t>
            </a:r>
            <a:r>
              <a:rPr lang="it-IT" sz="1600" dirty="0" smtClean="0">
                <a:latin typeface="+mn-lt"/>
              </a:rPr>
              <a:t>zero da </a:t>
            </a:r>
            <a:r>
              <a:rPr lang="it-IT" sz="1600" dirty="0">
                <a:latin typeface="+mn-lt"/>
              </a:rPr>
              <a:t>raggiungere, in Europa, entro il 2050. </a:t>
            </a:r>
            <a:endParaRPr lang="it-IT" sz="1600" dirty="0" smtClean="0">
              <a:latin typeface="+mn-lt"/>
            </a:endParaRPr>
          </a:p>
          <a:p>
            <a:pPr algn="just"/>
            <a:endParaRPr lang="it-IT" sz="16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dirty="0">
                <a:latin typeface="+mn-lt"/>
              </a:rPr>
              <a:t> </a:t>
            </a:r>
            <a:r>
              <a:rPr lang="it-IT" sz="1600" dirty="0" smtClean="0">
                <a:latin typeface="+mn-lt"/>
              </a:rPr>
              <a:t>Nel </a:t>
            </a:r>
            <a:r>
              <a:rPr lang="it-IT" sz="1600" dirty="0">
                <a:latin typeface="+mn-lt"/>
              </a:rPr>
              <a:t>2012 la stessa Commissione </a:t>
            </a:r>
            <a:r>
              <a:rPr lang="it-IT" sz="1600" dirty="0" smtClean="0">
                <a:latin typeface="+mn-lt"/>
              </a:rPr>
              <a:t>ha pubblicato </a:t>
            </a:r>
            <a:r>
              <a:rPr lang="it-IT" sz="1600" dirty="0">
                <a:latin typeface="+mn-lt"/>
              </a:rPr>
              <a:t>le linee guida per “limitare, mitigare e </a:t>
            </a:r>
            <a:r>
              <a:rPr lang="it-IT" sz="1600" dirty="0" smtClean="0">
                <a:latin typeface="+mn-lt"/>
              </a:rPr>
              <a:t>compensare l’impermeabilizzazione </a:t>
            </a:r>
            <a:r>
              <a:rPr lang="it-IT" sz="1600" dirty="0">
                <a:latin typeface="+mn-lt"/>
              </a:rPr>
              <a:t>del suolo” (Commissione Europea, 2012), in cui, tra i </a:t>
            </a:r>
            <a:r>
              <a:rPr lang="it-IT" sz="1600" dirty="0" smtClean="0">
                <a:latin typeface="+mn-lt"/>
              </a:rPr>
              <a:t>vari indirizzi</a:t>
            </a:r>
            <a:r>
              <a:rPr lang="it-IT" sz="1600" dirty="0">
                <a:latin typeface="+mn-lt"/>
              </a:rPr>
              <a:t>, vengono incoraggiate politiche di riutilizzo di aree </a:t>
            </a:r>
            <a:r>
              <a:rPr lang="it-IT" sz="1600" dirty="0" smtClean="0">
                <a:latin typeface="+mn-lt"/>
              </a:rPr>
              <a:t>già </a:t>
            </a:r>
            <a:r>
              <a:rPr lang="it-IT" sz="1600" dirty="0">
                <a:latin typeface="+mn-lt"/>
              </a:rPr>
              <a:t>costruite, </a:t>
            </a:r>
            <a:r>
              <a:rPr lang="it-IT" sz="1600" dirty="0" smtClean="0">
                <a:latin typeface="+mn-lt"/>
              </a:rPr>
              <a:t>compresi i </a:t>
            </a:r>
            <a:r>
              <a:rPr lang="it-IT" sz="1600" dirty="0">
                <a:latin typeface="+mn-lt"/>
              </a:rPr>
              <a:t>siti industriali </a:t>
            </a:r>
            <a:r>
              <a:rPr lang="it-IT" sz="1600" dirty="0" smtClean="0">
                <a:latin typeface="+mn-lt"/>
              </a:rPr>
              <a:t>dismessi.</a:t>
            </a:r>
          </a:p>
          <a:p>
            <a:pPr algn="just"/>
            <a:endParaRPr lang="it-IT" sz="16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dirty="0">
                <a:latin typeface="+mn-lt"/>
              </a:rPr>
              <a:t> </a:t>
            </a:r>
            <a:r>
              <a:rPr lang="it-IT" sz="1600" dirty="0" smtClean="0">
                <a:latin typeface="+mn-lt"/>
              </a:rPr>
              <a:t>Negli </a:t>
            </a:r>
            <a:r>
              <a:rPr lang="it-IT" sz="1600">
                <a:latin typeface="+mn-lt"/>
              </a:rPr>
              <a:t>ultimi </a:t>
            </a:r>
            <a:r>
              <a:rPr lang="it-IT" sz="1600" smtClean="0">
                <a:latin typeface="+mn-lt"/>
              </a:rPr>
              <a:t>anni </a:t>
            </a:r>
            <a:r>
              <a:rPr lang="it-IT" sz="1600" dirty="0">
                <a:latin typeface="+mn-lt"/>
              </a:rPr>
              <a:t>il tema del recupero delle aree e degli edifici </a:t>
            </a:r>
            <a:r>
              <a:rPr lang="it-IT" sz="1600" dirty="0" smtClean="0">
                <a:latin typeface="+mn-lt"/>
              </a:rPr>
              <a:t>dismessi, in </a:t>
            </a:r>
            <a:r>
              <a:rPr lang="it-IT" sz="1600" dirty="0">
                <a:latin typeface="+mn-lt"/>
              </a:rPr>
              <a:t>relazione alle metodologie di analisi e di intervento </a:t>
            </a:r>
            <a:r>
              <a:rPr lang="it-IT" sz="1600" dirty="0" smtClean="0">
                <a:latin typeface="+mn-lt"/>
              </a:rPr>
              <a:t>più </a:t>
            </a:r>
            <a:r>
              <a:rPr lang="it-IT" sz="1600" dirty="0">
                <a:latin typeface="+mn-lt"/>
              </a:rPr>
              <a:t>adeguate, ha </a:t>
            </a:r>
            <a:r>
              <a:rPr lang="it-IT" sz="1600" dirty="0" smtClean="0">
                <a:latin typeface="+mn-lt"/>
              </a:rPr>
              <a:t>avuto notevole </a:t>
            </a:r>
            <a:r>
              <a:rPr lang="it-IT" sz="1600" dirty="0">
                <a:latin typeface="+mn-lt"/>
              </a:rPr>
              <a:t>diffusione sia nel mondo della ricerca scientifica che in </a:t>
            </a:r>
            <a:r>
              <a:rPr lang="it-IT" sz="1600" dirty="0" smtClean="0">
                <a:latin typeface="+mn-lt"/>
              </a:rPr>
              <a:t>ambito istituzionale.</a:t>
            </a:r>
          </a:p>
          <a:p>
            <a:pPr algn="just"/>
            <a:endParaRPr lang="it-IT" sz="16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600" dirty="0">
                <a:latin typeface="+mn-lt"/>
              </a:rPr>
              <a:t> </a:t>
            </a:r>
            <a:r>
              <a:rPr lang="it-IT" sz="1600" dirty="0" smtClean="0">
                <a:latin typeface="+mn-lt"/>
              </a:rPr>
              <a:t>Gli edifici </a:t>
            </a:r>
            <a:r>
              <a:rPr lang="it-IT" sz="1600" dirty="0">
                <a:latin typeface="+mn-lt"/>
              </a:rPr>
              <a:t>industriali </a:t>
            </a:r>
            <a:r>
              <a:rPr lang="it-IT" sz="1600" dirty="0" smtClean="0">
                <a:latin typeface="+mn-lt"/>
              </a:rPr>
              <a:t>dismessi </a:t>
            </a:r>
            <a:r>
              <a:rPr lang="it-IT" sz="1600" dirty="0">
                <a:latin typeface="+mn-lt"/>
              </a:rPr>
              <a:t>costituiscono una rilevante </a:t>
            </a:r>
            <a:r>
              <a:rPr lang="it-IT" sz="1600" dirty="0" smtClean="0">
                <a:latin typeface="+mn-lt"/>
              </a:rPr>
              <a:t>parte del </a:t>
            </a:r>
            <a:r>
              <a:rPr lang="it-IT" sz="1600" dirty="0">
                <a:latin typeface="+mn-lt"/>
              </a:rPr>
              <a:t>patrimonio edilizio sia in Italia che a livello mondiale, soprattutto nei </a:t>
            </a:r>
            <a:r>
              <a:rPr lang="it-IT" sz="1600" dirty="0" smtClean="0">
                <a:latin typeface="+mn-lt"/>
              </a:rPr>
              <a:t>Paesi maggiormente </a:t>
            </a:r>
            <a:r>
              <a:rPr lang="it-IT" sz="1600" dirty="0">
                <a:latin typeface="+mn-lt"/>
              </a:rPr>
              <a:t>industrializzati per tradizione. Si tratta di un’edilizia </a:t>
            </a:r>
            <a:r>
              <a:rPr lang="it-IT" sz="1600" dirty="0" smtClean="0">
                <a:latin typeface="+mn-lt"/>
              </a:rPr>
              <a:t>notevolmente eterogenea </a:t>
            </a:r>
            <a:r>
              <a:rPr lang="it-IT" sz="1600" dirty="0">
                <a:latin typeface="+mn-lt"/>
              </a:rPr>
              <a:t>per caratteri formali, tipologici, strutturali, tecnologici, che, </a:t>
            </a:r>
            <a:r>
              <a:rPr lang="it-IT" sz="1600" dirty="0" smtClean="0">
                <a:latin typeface="+mn-lt"/>
              </a:rPr>
              <a:t>nella maggior </a:t>
            </a:r>
            <a:r>
              <a:rPr lang="it-IT" sz="1600" dirty="0">
                <a:latin typeface="+mn-lt"/>
              </a:rPr>
              <a:t>parte dei casi, non soggetta ad interventi di manutenzione, versa in </a:t>
            </a:r>
            <a:r>
              <a:rPr lang="it-IT" sz="1600" dirty="0" smtClean="0">
                <a:latin typeface="+mn-lt"/>
              </a:rPr>
              <a:t>un inevitabile </a:t>
            </a:r>
            <a:r>
              <a:rPr lang="it-IT" sz="1600" dirty="0">
                <a:latin typeface="+mn-lt"/>
              </a:rPr>
              <a:t>stato di degrado </a:t>
            </a:r>
            <a:r>
              <a:rPr lang="it-IT" sz="1600" dirty="0" smtClean="0">
                <a:latin typeface="+mn-lt"/>
              </a:rPr>
              <a:t>più </a:t>
            </a:r>
            <a:r>
              <a:rPr lang="it-IT" sz="1600" dirty="0">
                <a:latin typeface="+mn-lt"/>
              </a:rPr>
              <a:t>o meno avanzato (</a:t>
            </a:r>
            <a:r>
              <a:rPr lang="it-IT" sz="1600" dirty="0" err="1">
                <a:latin typeface="+mn-lt"/>
              </a:rPr>
              <a:t>Donnarumma</a:t>
            </a:r>
            <a:r>
              <a:rPr lang="it-IT" sz="1600" dirty="0">
                <a:latin typeface="+mn-lt"/>
              </a:rPr>
              <a:t>, 2014).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519113" y="817563"/>
            <a:ext cx="8053387" cy="3540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1400" b="1" dirty="0">
                <a:latin typeface="+mn-lt"/>
                <a:cs typeface="+mn-cs"/>
              </a:rPr>
              <a:t>La ricerca svolta propone un </a:t>
            </a:r>
            <a:r>
              <a:rPr lang="it-IT" sz="1400" b="1" dirty="0">
                <a:solidFill>
                  <a:srgbClr val="FF0000"/>
                </a:solidFill>
                <a:latin typeface="+mn-lt"/>
                <a:cs typeface="+mn-cs"/>
              </a:rPr>
              <a:t>approccio integrale, multidisciplinare e </a:t>
            </a:r>
            <a:r>
              <a:rPr lang="it-IT" sz="1400" b="1" dirty="0" err="1">
                <a:solidFill>
                  <a:srgbClr val="FF0000"/>
                </a:solidFill>
                <a:latin typeface="+mn-lt"/>
                <a:cs typeface="+mn-cs"/>
              </a:rPr>
              <a:t>multicriteriale</a:t>
            </a:r>
            <a:r>
              <a:rPr lang="it-IT" sz="1400" b="1" dirty="0">
                <a:latin typeface="+mn-lt"/>
                <a:cs typeface="+mn-cs"/>
              </a:rPr>
              <a:t>, per il riuso sostenibile di edifici industriali dismessi.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sz="1400" b="1" dirty="0">
              <a:latin typeface="+mn-lt"/>
              <a:cs typeface="+mn-cs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1400" b="1" dirty="0">
                <a:latin typeface="+mn-lt"/>
                <a:cs typeface="+mn-cs"/>
              </a:rPr>
              <a:t>I modelli sviluppati, sulla base di tecniche MCA e secondo le esigenze di differenti </a:t>
            </a:r>
            <a:r>
              <a:rPr lang="it-IT" sz="1400" b="1" dirty="0" err="1">
                <a:solidFill>
                  <a:srgbClr val="FF0000"/>
                </a:solidFill>
                <a:latin typeface="+mn-lt"/>
                <a:cs typeface="+mn-cs"/>
              </a:rPr>
              <a:t>decision-makers</a:t>
            </a:r>
            <a:r>
              <a:rPr lang="it-IT" sz="1400" b="1" dirty="0">
                <a:latin typeface="+mn-lt"/>
                <a:cs typeface="+mn-cs"/>
              </a:rPr>
              <a:t>, consentono: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+mn-lt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    a) di orientare verso gli </a:t>
            </a:r>
            <a:r>
              <a:rPr lang="it-IT" sz="1400" b="1" dirty="0">
                <a:solidFill>
                  <a:srgbClr val="FF0000"/>
                </a:solidFill>
                <a:latin typeface="+mn-lt"/>
                <a:cs typeface="+mn-cs"/>
              </a:rPr>
              <a:t>usi maggiormente compatibili</a:t>
            </a:r>
            <a:r>
              <a:rPr lang="it-IT" sz="1400" b="1" dirty="0">
                <a:latin typeface="+mn-lt"/>
                <a:cs typeface="+mn-cs"/>
              </a:rPr>
              <a:t> con le caratteristiche dimensionali, morfologiche, costruttive e di sito dell’edificio 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+mn-lt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cs typeface="+mn-cs"/>
              </a:rPr>
              <a:t>    b) di comparare numerose </a:t>
            </a:r>
            <a:r>
              <a:rPr lang="it-IT" sz="1400" b="1" dirty="0">
                <a:solidFill>
                  <a:srgbClr val="FF0000"/>
                </a:solidFill>
                <a:latin typeface="+mn-lt"/>
                <a:cs typeface="+mn-cs"/>
              </a:rPr>
              <a:t>soluzioni tecniche</a:t>
            </a:r>
            <a:r>
              <a:rPr lang="it-IT" sz="1400" b="1" dirty="0">
                <a:latin typeface="+mn-lt"/>
                <a:cs typeface="+mn-cs"/>
              </a:rPr>
              <a:t> alternative di retrofit energetico orientando verso quelle </a:t>
            </a:r>
            <a:r>
              <a:rPr lang="it-IT" sz="1400" b="1" dirty="0">
                <a:solidFill>
                  <a:srgbClr val="FF0000"/>
                </a:solidFill>
                <a:latin typeface="+mn-lt"/>
                <a:cs typeface="+mn-cs"/>
              </a:rPr>
              <a:t>«ottimali» </a:t>
            </a:r>
            <a:r>
              <a:rPr lang="it-IT" sz="1400" b="1" dirty="0">
                <a:latin typeface="+mn-lt"/>
                <a:cs typeface="+mn-cs"/>
              </a:rPr>
              <a:t>in termini di costo, efficienza energetica e sostenibilità ambientale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+mn-lt"/>
              <a:cs typeface="+mn-cs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it-IT" sz="1400" b="1" dirty="0">
                <a:latin typeface="+mn-lt"/>
                <a:cs typeface="+mn-cs"/>
              </a:rPr>
              <a:t>La metodologia è utile </a:t>
            </a:r>
            <a:r>
              <a:rPr lang="it-IT" sz="1400" b="1" dirty="0">
                <a:solidFill>
                  <a:srgbClr val="FF0000"/>
                </a:solidFill>
                <a:latin typeface="+mn-lt"/>
                <a:cs typeface="+mn-cs"/>
              </a:rPr>
              <a:t>per diversi operatori di settore</a:t>
            </a:r>
            <a:r>
              <a:rPr lang="it-IT" sz="1400" b="1" dirty="0">
                <a:latin typeface="+mn-lt"/>
                <a:cs typeface="+mn-cs"/>
              </a:rPr>
              <a:t> (amministrazioni pubbliche, società private, tecnici) permettendo di supportare in modo sistematico </a:t>
            </a:r>
            <a:r>
              <a:rPr lang="it-IT" sz="1400" b="1" dirty="0">
                <a:solidFill>
                  <a:srgbClr val="FF0000"/>
                </a:solidFill>
                <a:latin typeface="+mn-lt"/>
                <a:cs typeface="+mn-cs"/>
              </a:rPr>
              <a:t>processi decisionali estremamente complessi</a:t>
            </a:r>
            <a:r>
              <a:rPr lang="it-IT" sz="1400" b="1" dirty="0">
                <a:latin typeface="+mn-lt"/>
                <a:cs typeface="+mn-cs"/>
              </a:rPr>
              <a:t> per la numerosità di variabili coinvolte.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b="1" dirty="0">
              <a:latin typeface="+mn-lt"/>
              <a:cs typeface="+mn-cs"/>
            </a:endParaRPr>
          </a:p>
        </p:txBody>
      </p:sp>
      <p:sp>
        <p:nvSpPr>
          <p:cNvPr id="48132" name="CasellaDiTesto 3"/>
          <p:cNvSpPr txBox="1">
            <a:spLocks noChangeArrowheads="1"/>
          </p:cNvSpPr>
          <p:nvPr/>
        </p:nvSpPr>
        <p:spPr bwMode="auto">
          <a:xfrm>
            <a:off x="762000" y="4314825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Criticità</a:t>
            </a:r>
          </a:p>
        </p:txBody>
      </p:sp>
      <p:sp>
        <p:nvSpPr>
          <p:cNvPr id="48133" name="CasellaDiTesto 22"/>
          <p:cNvSpPr txBox="1">
            <a:spLocks noChangeArrowheads="1"/>
          </p:cNvSpPr>
          <p:nvPr/>
        </p:nvSpPr>
        <p:spPr bwMode="auto">
          <a:xfrm>
            <a:off x="714375" y="4706938"/>
            <a:ext cx="7673975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AutoNum type="arabicPeriod"/>
            </a:pPr>
            <a:r>
              <a:rPr lang="it-IT" sz="1400" b="1">
                <a:latin typeface="Calibri" pitchFamily="34" charset="0"/>
              </a:rPr>
              <a:t>Grado di soggettività relativo ai giudizi di tipo qualitativo</a:t>
            </a:r>
          </a:p>
          <a:p>
            <a:pPr marL="177800" indent="-177800">
              <a:buFontTx/>
              <a:buAutoNum type="arabicPeriod"/>
            </a:pPr>
            <a:r>
              <a:rPr lang="it-IT" sz="1400" b="1">
                <a:latin typeface="Calibri" pitchFamily="34" charset="0"/>
              </a:rPr>
              <a:t>Influenza dei pesi relativi sui risultati finali</a:t>
            </a:r>
          </a:p>
          <a:p>
            <a:pPr marL="177800" indent="-177800">
              <a:buFontTx/>
              <a:buAutoNum type="arabicPeriod"/>
            </a:pPr>
            <a:r>
              <a:rPr lang="it-IT" sz="1400" b="1">
                <a:latin typeface="Calibri" pitchFamily="34" charset="0"/>
              </a:rPr>
              <a:t>Affidabilità dei dati in ingresso (ad es. non esiste ancora un database LCA nazionale di riferimento)</a:t>
            </a:r>
          </a:p>
        </p:txBody>
      </p:sp>
      <p:sp>
        <p:nvSpPr>
          <p:cNvPr id="46087" name="CasellaDiTesto 9"/>
          <p:cNvSpPr txBox="1">
            <a:spLocks noChangeArrowheads="1"/>
          </p:cNvSpPr>
          <p:nvPr/>
        </p:nvSpPr>
        <p:spPr bwMode="auto">
          <a:xfrm>
            <a:off x="3619500" y="323850"/>
            <a:ext cx="2024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Conclusioni</a:t>
            </a:r>
          </a:p>
        </p:txBody>
      </p:sp>
      <p:pic>
        <p:nvPicPr>
          <p:cNvPr id="48135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5588" y="6500813"/>
            <a:ext cx="8637587" cy="0"/>
          </a:xfrm>
          <a:prstGeom prst="line">
            <a:avLst/>
          </a:prstGeom>
          <a:noFill/>
          <a:ln w="2540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148" name="CasellaDiTesto 6"/>
          <p:cNvSpPr txBox="1">
            <a:spLocks noChangeArrowheads="1"/>
          </p:cNvSpPr>
          <p:nvPr/>
        </p:nvSpPr>
        <p:spPr bwMode="auto">
          <a:xfrm rot="-5400000">
            <a:off x="5992813" y="322897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Introduzione</a:t>
            </a:r>
            <a:r>
              <a:rPr lang="it-IT" sz="2000" b="1" dirty="0">
                <a:latin typeface="Calibri" pitchFamily="34" charset="0"/>
              </a:rPr>
              <a:t>: Obiettivi 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928938" y="3571875"/>
            <a:ext cx="2928937" cy="6429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Obiettivi della ricerca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150" name="Rettangolo 7"/>
          <p:cNvSpPr>
            <a:spLocks noChangeArrowheads="1"/>
          </p:cNvSpPr>
          <p:nvPr/>
        </p:nvSpPr>
        <p:spPr bwMode="auto">
          <a:xfrm>
            <a:off x="785813" y="500063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dirty="0">
                <a:latin typeface="Calibri" pitchFamily="34" charset="0"/>
              </a:rPr>
              <a:t>  Numerosità e complessità degli aspetti coinvolti nei processi di recupero di aree ed edifici industriali dismessi</a:t>
            </a:r>
            <a:endParaRPr lang="it-IT" b="1" dirty="0">
              <a:latin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dirty="0">
                <a:latin typeface="Calibri" pitchFamily="34" charset="0"/>
              </a:rPr>
              <a:t>  Necessità di adeguati strumenti di analisi e di intervento</a:t>
            </a:r>
          </a:p>
        </p:txBody>
      </p:sp>
      <p:sp>
        <p:nvSpPr>
          <p:cNvPr id="6151" name="Rettangolo 9"/>
          <p:cNvSpPr>
            <a:spLocks noChangeArrowheads="1"/>
          </p:cNvSpPr>
          <p:nvPr/>
        </p:nvSpPr>
        <p:spPr bwMode="auto">
          <a:xfrm>
            <a:off x="857250" y="4114800"/>
            <a:ext cx="7215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2000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>
                <a:latin typeface="Calibri" pitchFamily="34" charset="0"/>
              </a:rPr>
              <a:t>   Proposta di una metodologia “integrale” e multicriteriale di supporto alle decisioni finalizzata alla valutazione della fattibilità e alla pianificazione preliminare degli interventi di riuso </a:t>
            </a:r>
            <a:endParaRPr lang="it-IT" sz="2000" b="1">
              <a:latin typeface="Calibri" pitchFamily="34" charset="0"/>
            </a:endParaRPr>
          </a:p>
          <a:p>
            <a:pPr algn="just"/>
            <a:endParaRPr lang="it-IT">
              <a:latin typeface="Calibri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071938" y="2286000"/>
            <a:ext cx="714375" cy="1000125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ln w="254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15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267" name="CasellaDiTesto 6"/>
          <p:cNvSpPr txBox="1">
            <a:spLocks noChangeArrowheads="1"/>
          </p:cNvSpPr>
          <p:nvPr/>
        </p:nvSpPr>
        <p:spPr bwMode="auto">
          <a:xfrm rot="-5400000">
            <a:off x="5992813" y="2965450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Il fenomeno </a:t>
            </a:r>
            <a:r>
              <a:rPr lang="it-IT" sz="2000" b="1" dirty="0">
                <a:latin typeface="Calibri" pitchFamily="34" charset="0"/>
              </a:rPr>
              <a:t>della dismissione industriale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39750" y="476250"/>
            <a:ext cx="2376488" cy="792163"/>
          </a:xfrm>
          <a:prstGeom prst="roundRect">
            <a:avLst/>
          </a:prstGeom>
          <a:solidFill>
            <a:schemeClr val="bg1">
              <a:lumMod val="75000"/>
              <a:alpha val="4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39750" y="539750"/>
            <a:ext cx="23764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Sistema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agricolo - artigianale - commerciale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3348038" y="476250"/>
            <a:ext cx="2160587" cy="792163"/>
          </a:xfrm>
          <a:prstGeom prst="roundRect">
            <a:avLst/>
          </a:prstGeom>
          <a:solidFill>
            <a:schemeClr val="bg1">
              <a:lumMod val="75000"/>
              <a:alpha val="4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348038" y="692150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Sistema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industriale</a:t>
            </a: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903913" y="476250"/>
            <a:ext cx="2376487" cy="792163"/>
          </a:xfrm>
          <a:prstGeom prst="roundRect">
            <a:avLst/>
          </a:prstGeom>
          <a:solidFill>
            <a:schemeClr val="bg1">
              <a:lumMod val="75000"/>
              <a:alpha val="4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80063" y="476250"/>
            <a:ext cx="30241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Società 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post-industriale</a:t>
            </a:r>
            <a:r>
              <a:rPr lang="it-IT" sz="1600" dirty="0">
                <a:latin typeface="+mn-lt"/>
                <a:cs typeface="+mn-cs"/>
              </a:rPr>
              <a:t> </a:t>
            </a:r>
            <a:r>
              <a:rPr lang="it-IT" sz="1400" dirty="0">
                <a:latin typeface="+mn-lt"/>
                <a:cs typeface="+mn-cs"/>
              </a:rPr>
              <a:t>automazione, terziarizzazione, globalizzazione 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763713" y="1547813"/>
            <a:ext cx="2736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i="1">
                <a:latin typeface="Calibri" pitchFamily="34" charset="0"/>
              </a:rPr>
              <a:t>Rivoluzione Industriale</a:t>
            </a:r>
            <a:endParaRPr lang="it-IT" sz="1600">
              <a:latin typeface="Calibri" pitchFamily="34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2916238" y="873125"/>
            <a:ext cx="431800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3114675" y="873125"/>
            <a:ext cx="0" cy="684213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787900" y="1547813"/>
            <a:ext cx="3600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latin typeface="Calibri" pitchFamily="34" charset="0"/>
              </a:rPr>
              <a:t>Dismissione Industriale</a:t>
            </a:r>
          </a:p>
          <a:p>
            <a:pPr algn="just"/>
            <a:r>
              <a:rPr lang="it-IT" sz="1400">
                <a:latin typeface="Calibri" pitchFamily="34" charset="0"/>
              </a:rPr>
              <a:t>a partire dai primi anni ’70 nei paesi di più antica industrializzazione (Inghilterra, Francia, Germania, Stati Uniti)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5500688" y="873125"/>
            <a:ext cx="395287" cy="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688013" y="882650"/>
            <a:ext cx="0" cy="719138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2"/>
          <p:cNvSpPr txBox="1">
            <a:spLocks noChangeArrowheads="1"/>
          </p:cNvSpPr>
          <p:nvPr/>
        </p:nvSpPr>
        <p:spPr bwMode="auto">
          <a:xfrm>
            <a:off x="428625" y="2714625"/>
            <a:ext cx="3390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Fattori economico-settoriali</a:t>
            </a:r>
          </a:p>
          <a:p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crisi  “di prodotto” </a:t>
            </a:r>
          </a:p>
          <a:p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declino settori produttivi tradizionali </a:t>
            </a:r>
            <a:r>
              <a:rPr lang="it-IT" sz="1400">
                <a:latin typeface="Calibri" pitchFamily="34" charset="0"/>
              </a:rPr>
              <a:t> (tessile, chimico, siderurgico, cantieristico) </a:t>
            </a:r>
          </a:p>
          <a:p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concorrenza locale  e/o globale </a:t>
            </a:r>
          </a:p>
          <a:p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costo fonti energetiche</a:t>
            </a:r>
          </a:p>
          <a:p>
            <a:r>
              <a:rPr lang="it-IT" sz="1400">
                <a:latin typeface="Calibri" pitchFamily="34" charset="0"/>
              </a:rPr>
              <a:t>- elevato costo manodopera locale</a:t>
            </a:r>
          </a:p>
          <a:p>
            <a:pPr algn="just"/>
            <a:endParaRPr lang="it-IT" sz="1600" b="1">
              <a:latin typeface="Calibri" pitchFamily="34" charset="0"/>
            </a:endParaRPr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466725" y="5305425"/>
            <a:ext cx="3390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Fattori urbanistici</a:t>
            </a:r>
          </a:p>
          <a:p>
            <a:r>
              <a:rPr lang="it-IT" sz="1400" b="1">
                <a:latin typeface="Calibri" pitchFamily="34" charset="0"/>
              </a:rPr>
              <a:t>- delocalizzazione</a:t>
            </a:r>
            <a:r>
              <a:rPr lang="it-IT" sz="1400">
                <a:latin typeface="Calibri" pitchFamily="34" charset="0"/>
              </a:rPr>
              <a:t> originari nuclei industriali</a:t>
            </a:r>
          </a:p>
          <a:p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insufficienza</a:t>
            </a:r>
            <a:r>
              <a:rPr lang="it-IT" sz="1400">
                <a:latin typeface="Calibri" pitchFamily="34" charset="0"/>
              </a:rPr>
              <a:t>/mancato potenziamento delle </a:t>
            </a:r>
            <a:r>
              <a:rPr lang="it-IT" sz="1400" b="1">
                <a:latin typeface="Calibri" pitchFamily="34" charset="0"/>
              </a:rPr>
              <a:t>infrastrutture</a:t>
            </a:r>
            <a:r>
              <a:rPr lang="it-IT" sz="1400">
                <a:latin typeface="Calibri" pitchFamily="34" charset="0"/>
              </a:rPr>
              <a:t> 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5437188" y="2714625"/>
            <a:ext cx="3022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 i="1">
                <a:latin typeface="Calibri" pitchFamily="34" charset="0"/>
              </a:rPr>
              <a:t> </a:t>
            </a:r>
            <a:r>
              <a:rPr lang="it-IT" sz="2000" b="1">
                <a:latin typeface="Calibri" pitchFamily="34" charset="0"/>
              </a:rPr>
              <a:t>Fattori tecnici</a:t>
            </a:r>
          </a:p>
          <a:p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degrado materiali</a:t>
            </a:r>
            <a:r>
              <a:rPr lang="it-IT" sz="1400">
                <a:latin typeface="Calibri" pitchFamily="34" charset="0"/>
              </a:rPr>
              <a:t> e/o </a:t>
            </a:r>
            <a:r>
              <a:rPr lang="it-IT" sz="1400" b="1">
                <a:latin typeface="Calibri" pitchFamily="34" charset="0"/>
              </a:rPr>
              <a:t>dissesti strutturali</a:t>
            </a:r>
          </a:p>
          <a:p>
            <a:r>
              <a:rPr lang="it-IT" sz="1400" b="1">
                <a:latin typeface="Calibri" pitchFamily="34" charset="0"/>
              </a:rPr>
              <a:t>- obsolescenza tecnologica </a:t>
            </a:r>
          </a:p>
          <a:p>
            <a:r>
              <a:rPr lang="it-IT" sz="1400">
                <a:latin typeface="Calibri" pitchFamily="34" charset="0"/>
              </a:rPr>
              <a:t>- inadeguatezza verso nuove normative</a:t>
            </a:r>
          </a:p>
        </p:txBody>
      </p:sp>
      <p:sp>
        <p:nvSpPr>
          <p:cNvPr id="26" name="CasellaDiTesto 22"/>
          <p:cNvSpPr txBox="1">
            <a:spLocks noChangeArrowheads="1"/>
          </p:cNvSpPr>
          <p:nvPr/>
        </p:nvSpPr>
        <p:spPr bwMode="auto">
          <a:xfrm>
            <a:off x="5500688" y="5130800"/>
            <a:ext cx="28432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b="1">
                <a:latin typeface="Calibri" pitchFamily="34" charset="0"/>
              </a:rPr>
              <a:t> Fattori ambientali</a:t>
            </a:r>
          </a:p>
          <a:p>
            <a:pPr algn="just"/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inquinamento </a:t>
            </a:r>
            <a:r>
              <a:rPr lang="it-IT" sz="1400">
                <a:latin typeface="Calibri" pitchFamily="34" charset="0"/>
              </a:rPr>
              <a:t>ambientale</a:t>
            </a:r>
          </a:p>
          <a:p>
            <a:pPr algn="just"/>
            <a:r>
              <a:rPr lang="it-IT" sz="1400">
                <a:latin typeface="Calibri" pitchFamily="34" charset="0"/>
              </a:rPr>
              <a:t>- </a:t>
            </a:r>
            <a:r>
              <a:rPr lang="it-IT" sz="1400" b="1">
                <a:latin typeface="Calibri" pitchFamily="34" charset="0"/>
              </a:rPr>
              <a:t>limitatezza fonti energetiche</a:t>
            </a:r>
            <a:r>
              <a:rPr lang="it-IT" sz="1400">
                <a:latin typeface="Calibri" pitchFamily="34" charset="0"/>
              </a:rPr>
              <a:t> trad.</a:t>
            </a:r>
          </a:p>
          <a:p>
            <a:r>
              <a:rPr lang="it-IT" sz="1400">
                <a:latin typeface="Calibri" pitchFamily="34" charset="0"/>
              </a:rPr>
              <a:t>- esaurimento materie prime </a:t>
            </a:r>
          </a:p>
          <a:p>
            <a:r>
              <a:rPr lang="it-IT" sz="1400">
                <a:latin typeface="Calibri" pitchFamily="34" charset="0"/>
              </a:rPr>
              <a:t>(ad es. esaurimento di una cava)</a:t>
            </a:r>
          </a:p>
          <a:p>
            <a:pPr algn="just"/>
            <a:endParaRPr lang="it-IT" sz="1600" b="1">
              <a:latin typeface="Calibri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3846513" y="4079875"/>
            <a:ext cx="1368425" cy="1004888"/>
          </a:xfrm>
          <a:prstGeom prst="ellipse">
            <a:avLst/>
          </a:prstGeom>
          <a:solidFill>
            <a:schemeClr val="bg1">
              <a:lumMod val="75000"/>
              <a:alpha val="4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3702050" y="4295775"/>
            <a:ext cx="1655763" cy="5032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alibri" pitchFamily="34" charset="0"/>
                <a:ea typeface="+mj-ea"/>
                <a:cs typeface="+mj-cs"/>
              </a:rPr>
              <a:t>Cause principali</a:t>
            </a:r>
          </a:p>
        </p:txBody>
      </p:sp>
      <p:cxnSp>
        <p:nvCxnSpPr>
          <p:cNvPr id="30" name="Connettore 4 29"/>
          <p:cNvCxnSpPr>
            <a:stCxn id="19" idx="1"/>
            <a:endCxn id="2" idx="0"/>
          </p:cNvCxnSpPr>
          <p:nvPr/>
        </p:nvCxnSpPr>
        <p:spPr>
          <a:xfrm rot="10800000" flipV="1">
            <a:off x="4530725" y="2055813"/>
            <a:ext cx="257175" cy="2024062"/>
          </a:xfrm>
          <a:prstGeom prst="bentConnector2">
            <a:avLst/>
          </a:prstGeom>
          <a:ln w="222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stCxn id="2" idx="3"/>
          </p:cNvCxnSpPr>
          <p:nvPr/>
        </p:nvCxnSpPr>
        <p:spPr>
          <a:xfrm rot="5400000">
            <a:off x="3679031" y="4998244"/>
            <a:ext cx="428625" cy="306388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2" idx="5"/>
          </p:cNvCxnSpPr>
          <p:nvPr/>
        </p:nvCxnSpPr>
        <p:spPr>
          <a:xfrm rot="16200000" flipH="1">
            <a:off x="4954588" y="4997450"/>
            <a:ext cx="428625" cy="30797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" idx="1"/>
          </p:cNvCxnSpPr>
          <p:nvPr/>
        </p:nvCxnSpPr>
        <p:spPr>
          <a:xfrm rot="16200000" flipV="1">
            <a:off x="3670300" y="3851275"/>
            <a:ext cx="446088" cy="306388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2" idx="7"/>
          </p:cNvCxnSpPr>
          <p:nvPr/>
        </p:nvCxnSpPr>
        <p:spPr>
          <a:xfrm rot="5400000" flipH="1" flipV="1">
            <a:off x="4944269" y="3848894"/>
            <a:ext cx="449263" cy="30797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1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/>
      <p:bldP spid="19" grpId="0"/>
      <p:bldP spid="22" grpId="0"/>
      <p:bldP spid="23" grpId="0"/>
      <p:bldP spid="25" grpId="0"/>
      <p:bldP spid="26" grpId="0"/>
      <p:bldP spid="2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84438" y="620713"/>
            <a:ext cx="2232025" cy="576262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Edificio con destinazione industriale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84438" y="1773238"/>
            <a:ext cx="2232025" cy="395287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defPPr>
              <a:defRPr lang="it-IT"/>
            </a:defPPr>
            <a:lvl1pPr algn="ctr"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Perdita della funzione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484438" y="2636838"/>
            <a:ext cx="2232025" cy="576262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lnSpcReduction="10000"/>
          </a:bodyPr>
          <a:lstStyle>
            <a:defPPr>
              <a:defRPr lang="it-IT"/>
            </a:defPPr>
            <a:lvl1pPr algn="ctr"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Liquidazione dell’attività </a:t>
            </a:r>
            <a:r>
              <a:rPr lang="it-IT" sz="1600" u="sng" dirty="0">
                <a:latin typeface="+mn-lt"/>
                <a:cs typeface="+mn-cs"/>
              </a:rPr>
              <a:t>stato di dismissione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84438" y="3860800"/>
            <a:ext cx="2232025" cy="576263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anchor="ctr"/>
          <a:lstStyle>
            <a:defPPr>
              <a:defRPr lang="it-IT"/>
            </a:defPPr>
            <a:lvl1pPr algn="ctr"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Riuso temporaneo senza interventi rilevanti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716463" y="5256213"/>
            <a:ext cx="2016125" cy="647700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85000" lnSpcReduction="20000"/>
          </a:bodyPr>
          <a:lstStyle>
            <a:defPPr>
              <a:defRPr lang="it-IT"/>
            </a:defPPr>
            <a:lvl1pPr algn="ctr"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Riuso a lungo termine </a:t>
            </a:r>
            <a:r>
              <a:rPr lang="it-IT" sz="1600" dirty="0" smtClean="0">
                <a:latin typeface="+mn-lt"/>
                <a:cs typeface="+mn-cs"/>
              </a:rPr>
              <a:t>previo interventi di recupero</a:t>
            </a: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7088" y="5256213"/>
            <a:ext cx="1692275" cy="647700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defPPr>
              <a:defRPr lang="it-IT"/>
            </a:defPPr>
            <a:lvl1pPr algn="ctr">
              <a:defRPr sz="2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Demolizione</a:t>
            </a:r>
          </a:p>
        </p:txBody>
      </p:sp>
      <p:cxnSp>
        <p:nvCxnSpPr>
          <p:cNvPr id="6" name="Connettore 2 5"/>
          <p:cNvCxnSpPr>
            <a:stCxn id="3" idx="2"/>
            <a:endCxn id="10" idx="0"/>
          </p:cNvCxnSpPr>
          <p:nvPr/>
        </p:nvCxnSpPr>
        <p:spPr>
          <a:xfrm>
            <a:off x="3600450" y="1196975"/>
            <a:ext cx="0" cy="5762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0" idx="2"/>
            <a:endCxn id="11" idx="0"/>
          </p:cNvCxnSpPr>
          <p:nvPr/>
        </p:nvCxnSpPr>
        <p:spPr>
          <a:xfrm>
            <a:off x="3600450" y="2168525"/>
            <a:ext cx="0" cy="46831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  <a:endCxn id="12" idx="0"/>
          </p:cNvCxnSpPr>
          <p:nvPr/>
        </p:nvCxnSpPr>
        <p:spPr>
          <a:xfrm>
            <a:off x="3600450" y="3213100"/>
            <a:ext cx="0" cy="6477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4 22"/>
          <p:cNvCxnSpPr>
            <a:stCxn id="10" idx="3"/>
          </p:cNvCxnSpPr>
          <p:nvPr/>
        </p:nvCxnSpPr>
        <p:spPr>
          <a:xfrm>
            <a:off x="4716463" y="1970088"/>
            <a:ext cx="1295400" cy="3286125"/>
          </a:xfrm>
          <a:prstGeom prst="bentConnector2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>
            <a:stCxn id="11" idx="3"/>
          </p:cNvCxnSpPr>
          <p:nvPr/>
        </p:nvCxnSpPr>
        <p:spPr>
          <a:xfrm>
            <a:off x="4716463" y="2924175"/>
            <a:ext cx="935037" cy="2339975"/>
          </a:xfrm>
          <a:prstGeom prst="bentConnector2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/>
          <p:nvPr/>
        </p:nvCxnSpPr>
        <p:spPr>
          <a:xfrm>
            <a:off x="4716463" y="4149725"/>
            <a:ext cx="719137" cy="1116013"/>
          </a:xfrm>
          <a:prstGeom prst="bentConnector2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13" idx="1"/>
            <a:endCxn id="14" idx="3"/>
          </p:cNvCxnSpPr>
          <p:nvPr/>
        </p:nvCxnSpPr>
        <p:spPr>
          <a:xfrm flipH="1">
            <a:off x="2519363" y="5580063"/>
            <a:ext cx="2197100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>
            <a:stCxn id="11" idx="1"/>
            <a:endCxn id="14" idx="0"/>
          </p:cNvCxnSpPr>
          <p:nvPr/>
        </p:nvCxnSpPr>
        <p:spPr>
          <a:xfrm rot="10800000" flipV="1">
            <a:off x="1673225" y="2924175"/>
            <a:ext cx="811213" cy="2332038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12" idx="1"/>
          </p:cNvCxnSpPr>
          <p:nvPr/>
        </p:nvCxnSpPr>
        <p:spPr>
          <a:xfrm rot="10800000" flipV="1">
            <a:off x="1979613" y="4149725"/>
            <a:ext cx="504825" cy="1106488"/>
          </a:xfrm>
          <a:prstGeom prst="bentConnector2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306" name="CasellaDiTesto 23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Il </a:t>
            </a:r>
            <a:r>
              <a:rPr lang="it-IT" sz="2000" b="1" dirty="0">
                <a:latin typeface="Calibri" pitchFamily="34" charset="0"/>
              </a:rPr>
              <a:t>fenomeno della dismissione industriale</a:t>
            </a:r>
          </a:p>
        </p:txBody>
      </p:sp>
      <p:pic>
        <p:nvPicPr>
          <p:cNvPr id="27" name="Picture 2" descr="https://scontent-mxp1-1.xx.fbcdn.net/hphotos-xap1/v/t1.0-9/1909662_1131177973775_6582260_n.jpg?oh=bf55aa5c95b0404b6298448a8eafae70&amp;oe=56DADE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7938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569075" y="2447925"/>
            <a:ext cx="165576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Calibri" pitchFamily="34" charset="0"/>
              </a:rPr>
              <a:t>Ex Saint Gobain, Caserta</a:t>
            </a:r>
          </a:p>
        </p:txBody>
      </p:sp>
      <p:pic>
        <p:nvPicPr>
          <p:cNvPr id="30" name="Picture 4" descr="https://scontent-mxp1-1.xx.fbcdn.net/hphotos-xta1/v/t1.0-9/1909662_1131178093778_2900782_n.jpg?oh=7f347cdac540c9f23cb78affe359f35d&amp;oe=56E87B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8352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7051675" y="5084763"/>
            <a:ext cx="148113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Calibri" pitchFamily="34" charset="0"/>
              </a:rPr>
              <a:t>Ex Canapificio Italiano, Frattamaggiore (NA)</a:t>
            </a:r>
          </a:p>
        </p:txBody>
      </p:sp>
      <p:cxnSp>
        <p:nvCxnSpPr>
          <p:cNvPr id="33" name="Connettore 4 32"/>
          <p:cNvCxnSpPr/>
          <p:nvPr/>
        </p:nvCxnSpPr>
        <p:spPr>
          <a:xfrm>
            <a:off x="4714875" y="2071688"/>
            <a:ext cx="1588" cy="2195512"/>
          </a:xfrm>
          <a:prstGeom prst="bentConnector3">
            <a:avLst>
              <a:gd name="adj1" fmla="val 14395466"/>
            </a:avLst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18"/>
          <p:cNvSpPr txBox="1">
            <a:spLocks noChangeArrowheads="1"/>
          </p:cNvSpPr>
          <p:nvPr/>
        </p:nvSpPr>
        <p:spPr bwMode="auto">
          <a:xfrm>
            <a:off x="500063" y="2286000"/>
            <a:ext cx="7786687" cy="26320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b="1" dirty="0">
                <a:latin typeface="Calibri" pitchFamily="34" charset="0"/>
              </a:rPr>
              <a:t>Tipologie di interventi di riqualificazione</a:t>
            </a:r>
            <a:endParaRPr lang="it-IT" sz="20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Calibri" pitchFamily="34" charset="0"/>
              </a:rPr>
              <a:t> Recupero conservativo (ripristino delle funzioni originarie)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Calibri" pitchFamily="34" charset="0"/>
              </a:rPr>
              <a:t> Recupero finalizzato alla riconversione produttiva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Calibri" pitchFamily="34" charset="0"/>
              </a:rPr>
              <a:t> Recupero finalizzato al cambio di destinazione d’uso (</a:t>
            </a:r>
            <a:r>
              <a:rPr lang="it-IT" u="sng" dirty="0">
                <a:latin typeface="Calibri" pitchFamily="34" charset="0"/>
              </a:rPr>
              <a:t>riconversione funzionale</a:t>
            </a:r>
            <a:r>
              <a:rPr lang="it-IT" dirty="0">
                <a:latin typeface="Calibri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Calibri" pitchFamily="34" charset="0"/>
              </a:rPr>
              <a:t> Demolizione finalizzata al ridisegno urbano o alla sostituzione edilizia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dirty="0">
                <a:latin typeface="Calibri" pitchFamily="34" charset="0"/>
              </a:rPr>
              <a:t> Recupero misto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571500" y="3662363"/>
            <a:ext cx="7572375" cy="3381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2314" name="Picture 2" descr="C:\Users\Giuseppe\Desktop\II VERIFICA\fabbrica 1 (1)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50"/>
            <a:ext cx="1103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build="allAtOnce" animBg="1"/>
      <p:bldP spid="14" grpId="0" animBg="1"/>
      <p:bldP spid="28" grpId="0" animBg="1"/>
      <p:bldP spid="32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315" name="CasellaDiTesto 6"/>
          <p:cNvSpPr txBox="1">
            <a:spLocks noChangeArrowheads="1"/>
          </p:cNvSpPr>
          <p:nvPr/>
        </p:nvSpPr>
        <p:spPr bwMode="auto">
          <a:xfrm rot="-5400000">
            <a:off x="5992813" y="2894013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Esperienze </a:t>
            </a:r>
            <a:r>
              <a:rPr lang="it-IT" sz="2000" b="1" dirty="0">
                <a:latin typeface="Calibri" pitchFamily="34" charset="0"/>
              </a:rPr>
              <a:t>di recupero in ambito nazionale  </a:t>
            </a:r>
          </a:p>
        </p:txBody>
      </p:sp>
      <p:sp>
        <p:nvSpPr>
          <p:cNvPr id="13316" name="Rettangolo 2"/>
          <p:cNvSpPr>
            <a:spLocks noChangeArrowheads="1"/>
          </p:cNvSpPr>
          <p:nvPr/>
        </p:nvSpPr>
        <p:spPr bwMode="auto">
          <a:xfrm>
            <a:off x="612775" y="192088"/>
            <a:ext cx="3363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>
                <a:latin typeface="Calibri" pitchFamily="34" charset="0"/>
              </a:rPr>
              <a:t>RPBW. Ex FIAT Lingotto, Torino, 1998-2003.</a:t>
            </a:r>
          </a:p>
        </p:txBody>
      </p:sp>
      <p:sp>
        <p:nvSpPr>
          <p:cNvPr id="13317" name="Rettangolo 13"/>
          <p:cNvSpPr>
            <a:spLocks noChangeArrowheads="1"/>
          </p:cNvSpPr>
          <p:nvPr/>
        </p:nvSpPr>
        <p:spPr bwMode="auto">
          <a:xfrm>
            <a:off x="285750" y="2857500"/>
            <a:ext cx="3857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latin typeface="Calibri" pitchFamily="34" charset="0"/>
              </a:rPr>
              <a:t>Minimo intervento, integrazione nuovo-esistente, diversificazione funzionale</a:t>
            </a:r>
          </a:p>
        </p:txBody>
      </p:sp>
      <p:pic>
        <p:nvPicPr>
          <p:cNvPr id="21517" name="Immagine 14" descr="C:\Users\luciano\Desktop\Convegno AISI\Immagini per articolo\Fig.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30625"/>
            <a:ext cx="2016125" cy="25558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18" name="Immagine 15" descr="C:\Users\luciano\Desktop\Convegno AISI\Immagini per articolo\Fig.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786188"/>
            <a:ext cx="2087562" cy="25558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320" name="Rettangolo 3"/>
          <p:cNvSpPr>
            <a:spLocks noChangeArrowheads="1"/>
          </p:cNvSpPr>
          <p:nvPr/>
        </p:nvSpPr>
        <p:spPr bwMode="auto">
          <a:xfrm>
            <a:off x="250825" y="6310313"/>
            <a:ext cx="41767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latin typeface="Calibri" pitchFamily="34" charset="0"/>
              </a:rPr>
              <a:t>Rinforzo strutturale, integrazione impiantistica.</a:t>
            </a:r>
          </a:p>
        </p:txBody>
      </p:sp>
      <p:sp>
        <p:nvSpPr>
          <p:cNvPr id="13321" name="Rettangolo 17"/>
          <p:cNvSpPr>
            <a:spLocks noChangeArrowheads="1"/>
          </p:cNvSpPr>
          <p:nvPr/>
        </p:nvSpPr>
        <p:spPr bwMode="auto">
          <a:xfrm>
            <a:off x="485775" y="3406775"/>
            <a:ext cx="3729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>
                <a:latin typeface="Calibri" pitchFamily="34" charset="0"/>
              </a:rPr>
              <a:t>RPBW. Auditorium Paganini, Parma, 1999-2001.</a:t>
            </a:r>
          </a:p>
        </p:txBody>
      </p:sp>
      <p:pic>
        <p:nvPicPr>
          <p:cNvPr id="21524" name="Immagine 16" descr="C:\Users\luciano\Desktop\7379bbe3de781cc8820706080195dd45ecdf3c77.jpg"/>
          <p:cNvPicPr>
            <a:picLocks noChangeAspect="1" noChangeArrowheads="1"/>
          </p:cNvPicPr>
          <p:nvPr/>
        </p:nvPicPr>
        <p:blipFill>
          <a:blip r:embed="rId4" cstate="print"/>
          <a:srcRect l="2701" t="13737" r="20747" b="2875"/>
          <a:stretch>
            <a:fillRect/>
          </a:stretch>
        </p:blipFill>
        <p:spPr bwMode="auto">
          <a:xfrm>
            <a:off x="600075" y="539750"/>
            <a:ext cx="3400425" cy="230346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26" name="Picture 22" descr="http://www.fondazionerenzopiano.org/files/image_file_2527_fr.jpg"/>
          <p:cNvPicPr>
            <a:picLocks noChangeAspect="1" noChangeArrowheads="1"/>
          </p:cNvPicPr>
          <p:nvPr/>
        </p:nvPicPr>
        <p:blipFill>
          <a:blip r:embed="rId5" cstate="print"/>
          <a:srcRect l="810" r="648"/>
          <a:stretch>
            <a:fillRect/>
          </a:stretch>
        </p:blipFill>
        <p:spPr bwMode="auto">
          <a:xfrm>
            <a:off x="596900" y="539750"/>
            <a:ext cx="3403600" cy="230346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3" name="Picture 4" descr="http://upload.wikimedia.org/wikipedia/commons/b/b1/Lh%C3%A9liport_du_Lingotto_%28Turin%29_%282860291485%29.jpg"/>
          <p:cNvPicPr>
            <a:picLocks noChangeAspect="1" noChangeArrowheads="1"/>
          </p:cNvPicPr>
          <p:nvPr/>
        </p:nvPicPr>
        <p:blipFill>
          <a:blip r:embed="rId6" cstate="print"/>
          <a:srcRect l="9216" t="10353" r="1889" b="6821"/>
          <a:stretch>
            <a:fillRect/>
          </a:stretch>
        </p:blipFill>
        <p:spPr bwMode="auto">
          <a:xfrm>
            <a:off x="596900" y="785813"/>
            <a:ext cx="340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ttangolo 17"/>
          <p:cNvSpPr>
            <a:spLocks noChangeArrowheads="1"/>
          </p:cNvSpPr>
          <p:nvPr/>
        </p:nvSpPr>
        <p:spPr bwMode="auto">
          <a:xfrm>
            <a:off x="4786313" y="3406775"/>
            <a:ext cx="350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latin typeface="Calibri" pitchFamily="34" charset="0"/>
              </a:rPr>
              <a:t>O. Decq. MACRO, Roma, 2001-2010 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4357688" y="211138"/>
            <a:ext cx="4143375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Calibri" pitchFamily="34" charset="0"/>
                <a:ea typeface="+mj-ea"/>
                <a:cs typeface="+mj-cs"/>
              </a:rPr>
              <a:t>Gregotti Associati. Pirelli Headquarters, Milano Bicocca, 1999-2004.</a:t>
            </a:r>
          </a:p>
        </p:txBody>
      </p:sp>
      <p:pic>
        <p:nvPicPr>
          <p:cNvPr id="21528" name="Immagine 30" descr="http://www.fondazionepirelli.org/upload/imgarchiviostorico/big/66_IMG_0975.jpg"/>
          <p:cNvPicPr>
            <a:picLocks noChangeAspect="1" noChangeArrowheads="1"/>
          </p:cNvPicPr>
          <p:nvPr/>
        </p:nvPicPr>
        <p:blipFill>
          <a:blip r:embed="rId7" cstate="print"/>
          <a:srcRect l="6457" r="9604"/>
          <a:stretch>
            <a:fillRect/>
          </a:stretch>
        </p:blipFill>
        <p:spPr bwMode="auto">
          <a:xfrm>
            <a:off x="4500563" y="696913"/>
            <a:ext cx="1857375" cy="23034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33" name="Immagine 59" descr="http://www.ordinearchitetti.mi.it/media/cache/arch_img_big/media/resize/copy/0/43/2011-07-13-10-22-23-624a-milanopirelli_bi.jpg"/>
          <p:cNvPicPr>
            <a:picLocks noChangeAspect="1" noChangeArrowheads="1"/>
          </p:cNvPicPr>
          <p:nvPr/>
        </p:nvPicPr>
        <p:blipFill>
          <a:blip r:embed="rId8" cstate="print"/>
          <a:srcRect l="14642" r="18655"/>
          <a:stretch>
            <a:fillRect/>
          </a:stretch>
        </p:blipFill>
        <p:spPr bwMode="auto">
          <a:xfrm>
            <a:off x="6286500" y="696913"/>
            <a:ext cx="2222500" cy="23034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43" name="Picture 39" descr="http://www.assogesso.it/Repository/Referenti/immagineSedePirelli01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696913"/>
            <a:ext cx="3455987" cy="23034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544" name="Immagine 1" descr="http://news-art.it/custom/news-art/writable/news/Macro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563" y="3768725"/>
            <a:ext cx="3746500" cy="230346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331" name="Rettangolo 3"/>
          <p:cNvSpPr>
            <a:spLocks noChangeArrowheads="1"/>
          </p:cNvSpPr>
          <p:nvPr/>
        </p:nvSpPr>
        <p:spPr bwMode="auto">
          <a:xfrm>
            <a:off x="4572000" y="6072188"/>
            <a:ext cx="41767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latin typeface="Calibri" pitchFamily="34" charset="0"/>
              </a:rPr>
              <a:t>Relazione tra memoria e innovazione</a:t>
            </a:r>
          </a:p>
        </p:txBody>
      </p:sp>
      <p:sp>
        <p:nvSpPr>
          <p:cNvPr id="13332" name="Rettangolo 13"/>
          <p:cNvSpPr>
            <a:spLocks noChangeArrowheads="1"/>
          </p:cNvSpPr>
          <p:nvPr/>
        </p:nvSpPr>
        <p:spPr bwMode="auto">
          <a:xfrm>
            <a:off x="4572000" y="3000375"/>
            <a:ext cx="3857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1100">
              <a:latin typeface="Calibri" pitchFamily="34" charset="0"/>
            </a:endParaRPr>
          </a:p>
        </p:txBody>
      </p:sp>
      <p:pic>
        <p:nvPicPr>
          <p:cNvPr id="13333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339" name="CasellaDiTesto 6"/>
          <p:cNvSpPr txBox="1">
            <a:spLocks noChangeArrowheads="1"/>
          </p:cNvSpPr>
          <p:nvPr/>
        </p:nvSpPr>
        <p:spPr bwMode="auto">
          <a:xfrm rot="-5400000">
            <a:off x="5765006" y="2907507"/>
            <a:ext cx="621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Esperienze </a:t>
            </a:r>
            <a:r>
              <a:rPr lang="it-IT" sz="2000" b="1" dirty="0">
                <a:latin typeface="Calibri" pitchFamily="34" charset="0"/>
              </a:rPr>
              <a:t>di recupero in ambito </a:t>
            </a:r>
            <a:r>
              <a:rPr lang="it-IT" sz="2000" b="1" dirty="0" err="1">
                <a:latin typeface="Calibri" pitchFamily="34" charset="0"/>
              </a:rPr>
              <a:t>internaz</a:t>
            </a:r>
            <a:r>
              <a:rPr lang="it-IT" sz="2000" b="1" dirty="0">
                <a:latin typeface="Calibri" pitchFamily="34" charset="0"/>
              </a:rPr>
              <a:t>.  </a:t>
            </a:r>
          </a:p>
        </p:txBody>
      </p:sp>
      <p:sp>
        <p:nvSpPr>
          <p:cNvPr id="14340" name="Rettangolo 18"/>
          <p:cNvSpPr>
            <a:spLocks noChangeArrowheads="1"/>
          </p:cNvSpPr>
          <p:nvPr/>
        </p:nvSpPr>
        <p:spPr bwMode="auto">
          <a:xfrm>
            <a:off x="285750" y="201613"/>
            <a:ext cx="3786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latin typeface="Calibri" pitchFamily="34" charset="0"/>
              </a:rPr>
              <a:t>Il modello della Ruhr in Germania </a:t>
            </a:r>
          </a:p>
        </p:txBody>
      </p:sp>
      <p:pic>
        <p:nvPicPr>
          <p:cNvPr id="9" name="Picture 4" descr="File:Ruhr area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71500"/>
            <a:ext cx="3857625" cy="2286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http://www.daringtodo.com/wp-content/uploads/2009/12/3542_1600.jpg"/>
          <p:cNvPicPr>
            <a:picLocks noChangeAspect="1" noChangeArrowheads="1"/>
          </p:cNvPicPr>
          <p:nvPr/>
        </p:nvPicPr>
        <p:blipFill>
          <a:blip r:embed="rId3" cstate="print"/>
          <a:srcRect l="6692" t="6719" r="4090" b="7619"/>
          <a:stretch>
            <a:fillRect/>
          </a:stretch>
        </p:blipFill>
        <p:spPr bwMode="auto">
          <a:xfrm>
            <a:off x="4572000" y="384175"/>
            <a:ext cx="3851275" cy="24733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21512" name="Immagine 17" descr="C:\Users\luciano\Desktop\Convegno AISI\Immagini per articolo\2814587825_623cae4b2f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3851275" cy="25669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2" descr="File:Locator map RVR in Germany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843088"/>
            <a:ext cx="857250" cy="101441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8" descr="http://4.bp.blogspot.com/--QBdB-8Ko9M/T0jj4CG9aqI/AAAAAAAAFtY/XHcsu2Weg-U/s640/emscher_park_2-726812.jpg"/>
          <p:cNvPicPr>
            <a:picLocks noChangeAspect="1" noChangeArrowheads="1"/>
          </p:cNvPicPr>
          <p:nvPr/>
        </p:nvPicPr>
        <p:blipFill>
          <a:blip r:embed="rId6" cstate="print"/>
          <a:srcRect r="1178" b="7716"/>
          <a:stretch>
            <a:fillRect/>
          </a:stretch>
        </p:blipFill>
        <p:spPr bwMode="auto">
          <a:xfrm>
            <a:off x="428625" y="3516313"/>
            <a:ext cx="3857625" cy="25558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4346" name="Rettangolo 13"/>
          <p:cNvSpPr>
            <a:spLocks noChangeArrowheads="1"/>
          </p:cNvSpPr>
          <p:nvPr/>
        </p:nvSpPr>
        <p:spPr bwMode="auto">
          <a:xfrm>
            <a:off x="4500563" y="2855913"/>
            <a:ext cx="3857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latin typeface="Calibri" pitchFamily="34" charset="0"/>
              </a:rPr>
              <a:t>Duisburg, zona industriale prima della riqualificazione: vecchie fabbriche siderurgiche dismesse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500563" y="6070600"/>
            <a:ext cx="4071937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latin typeface="+mn-lt"/>
              </a:rPr>
              <a:t>Vista notturna edifici industriali dell’ex </a:t>
            </a:r>
            <a:r>
              <a:rPr lang="it-IT" sz="1100" dirty="0" err="1">
                <a:latin typeface="+mn-lt"/>
              </a:rPr>
              <a:t>Thyssen</a:t>
            </a:r>
            <a:r>
              <a:rPr lang="it-IT" sz="1100" dirty="0">
                <a:latin typeface="+mn-lt"/>
              </a:rPr>
              <a:t> </a:t>
            </a:r>
            <a:r>
              <a:rPr lang="it-IT" sz="1100" dirty="0" err="1">
                <a:latin typeface="+mn-lt"/>
              </a:rPr>
              <a:t>Meiderich</a:t>
            </a:r>
            <a:r>
              <a:rPr lang="it-IT" sz="1100" dirty="0">
                <a:latin typeface="+mn-lt"/>
              </a:rPr>
              <a:t> convertiti per  accogliere spazi di cultura, di musica, di aggregazione sociale</a:t>
            </a:r>
          </a:p>
        </p:txBody>
      </p:sp>
      <p:pic>
        <p:nvPicPr>
          <p:cNvPr id="16" name="Picture 2" descr="File:Gasometer Oberhausen aussen.jpg"/>
          <p:cNvPicPr>
            <a:picLocks noChangeAspect="1" noChangeArrowheads="1"/>
          </p:cNvPicPr>
          <p:nvPr/>
        </p:nvPicPr>
        <p:blipFill>
          <a:blip r:embed="rId7" cstate="print"/>
          <a:srcRect l="2982" r="4589"/>
          <a:stretch>
            <a:fillRect/>
          </a:stretch>
        </p:blipFill>
        <p:spPr bwMode="auto">
          <a:xfrm>
            <a:off x="2428875" y="3516313"/>
            <a:ext cx="1931988" cy="25558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Picture 8" descr="http://www.baukunst-nrw.de/bilder/full/896_303003.jpg"/>
          <p:cNvPicPr>
            <a:picLocks noChangeAspect="1" noChangeArrowheads="1"/>
          </p:cNvPicPr>
          <p:nvPr/>
        </p:nvPicPr>
        <p:blipFill>
          <a:blip r:embed="rId8" cstate="print"/>
          <a:srcRect r="3551"/>
          <a:stretch>
            <a:fillRect/>
          </a:stretch>
        </p:blipFill>
        <p:spPr bwMode="auto">
          <a:xfrm>
            <a:off x="357188" y="3516313"/>
            <a:ext cx="2057400" cy="25558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Rettangolo 17"/>
          <p:cNvSpPr/>
          <p:nvPr/>
        </p:nvSpPr>
        <p:spPr>
          <a:xfrm>
            <a:off x="714375" y="6072188"/>
            <a:ext cx="3214688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100" b="1" dirty="0">
                <a:latin typeface="+mn-lt"/>
              </a:rPr>
              <a:t>Parco paesaggistico</a:t>
            </a:r>
            <a:r>
              <a:rPr lang="it-IT" sz="1100" dirty="0">
                <a:latin typeface="+mn-lt"/>
              </a:rPr>
              <a:t> lungo l'asse fluviale dell'</a:t>
            </a:r>
            <a:r>
              <a:rPr lang="it-IT" sz="1100" dirty="0" err="1">
                <a:latin typeface="+mn-lt"/>
              </a:rPr>
              <a:t>Emscher</a:t>
            </a:r>
            <a:r>
              <a:rPr lang="it-IT" sz="1100" dirty="0">
                <a:latin typeface="+mn-lt"/>
              </a:rPr>
              <a:t>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00063" y="2857500"/>
            <a:ext cx="3714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latin typeface="+mn-lt"/>
              </a:rPr>
              <a:t>Negli anni ’70 crisi del distretto per obsolescenza tecnologica</a:t>
            </a:r>
          </a:p>
        </p:txBody>
      </p:sp>
      <p:pic>
        <p:nvPicPr>
          <p:cNvPr id="14352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e 24"/>
          <p:cNvSpPr/>
          <p:nvPr/>
        </p:nvSpPr>
        <p:spPr>
          <a:xfrm>
            <a:off x="612775" y="5214938"/>
            <a:ext cx="1357313" cy="1214437"/>
          </a:xfrm>
          <a:prstGeom prst="ellipse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12775" y="3214688"/>
            <a:ext cx="1357313" cy="1214437"/>
          </a:xfrm>
          <a:prstGeom prst="ellipse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12775" y="1214438"/>
            <a:ext cx="1357313" cy="1214437"/>
          </a:xfrm>
          <a:prstGeom prst="ellipse">
            <a:avLst/>
          </a:prstGeom>
          <a:solidFill>
            <a:srgbClr val="92D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90" name="CasellaDiTesto 6"/>
          <p:cNvSpPr txBox="1">
            <a:spLocks noChangeArrowheads="1"/>
          </p:cNvSpPr>
          <p:nvPr/>
        </p:nvSpPr>
        <p:spPr bwMode="auto">
          <a:xfrm rot="-5400000">
            <a:off x="5992813" y="3036888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latin typeface="Calibri" pitchFamily="34" charset="0"/>
              </a:rPr>
              <a:t>Le </a:t>
            </a:r>
            <a:r>
              <a:rPr lang="it-IT" sz="2000" b="1" dirty="0">
                <a:latin typeface="Calibri" pitchFamily="34" charset="0"/>
              </a:rPr>
              <a:t>potenzialità di riuso e di riconversione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42938" y="246063"/>
            <a:ext cx="7786687" cy="4683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Analisi dei fattori critici alla scala urbana</a:t>
            </a:r>
          </a:p>
        </p:txBody>
      </p:sp>
      <p:sp>
        <p:nvSpPr>
          <p:cNvPr id="16392" name="CasellaDiTesto 18"/>
          <p:cNvSpPr txBox="1">
            <a:spLocks noChangeArrowheads="1"/>
          </p:cNvSpPr>
          <p:nvPr/>
        </p:nvSpPr>
        <p:spPr bwMode="auto">
          <a:xfrm>
            <a:off x="647700" y="3384550"/>
            <a:ext cx="1281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latin typeface="Calibri" pitchFamily="34" charset="0"/>
              </a:rPr>
              <a:t>ASPETTI </a:t>
            </a:r>
          </a:p>
          <a:p>
            <a:pPr algn="ctr"/>
            <a:r>
              <a:rPr lang="it-IT" sz="1600" b="1">
                <a:latin typeface="Calibri" pitchFamily="34" charset="0"/>
              </a:rPr>
              <a:t>SOCIO -ECONOMICI</a:t>
            </a:r>
          </a:p>
        </p:txBody>
      </p:sp>
      <p:sp>
        <p:nvSpPr>
          <p:cNvPr id="16393" name="CasellaDiTesto 18"/>
          <p:cNvSpPr txBox="1">
            <a:spLocks noChangeArrowheads="1"/>
          </p:cNvSpPr>
          <p:nvPr/>
        </p:nvSpPr>
        <p:spPr bwMode="auto">
          <a:xfrm>
            <a:off x="647700" y="1500188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latin typeface="Calibri" pitchFamily="34" charset="0"/>
              </a:rPr>
              <a:t>ASPETTI </a:t>
            </a:r>
          </a:p>
          <a:p>
            <a:pPr algn="ctr"/>
            <a:r>
              <a:rPr lang="it-IT" sz="1600" b="1">
                <a:latin typeface="Calibri" pitchFamily="34" charset="0"/>
              </a:rPr>
              <a:t>AMBIENTALI</a:t>
            </a:r>
          </a:p>
        </p:txBody>
      </p:sp>
      <p:pic>
        <p:nvPicPr>
          <p:cNvPr id="16394" name="Picture 10" descr="http://www.luniversoeluomo.org/bonifiche/imges/152-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857375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879725" y="976313"/>
            <a:ext cx="3240088" cy="73818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Ci &lt; CSC  →  sito non contaminato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Ci &gt; CSC  →  sito potenzialmente </a:t>
            </a:r>
            <a:r>
              <a:rPr lang="it-IT" sz="1400" dirty="0" err="1">
                <a:latin typeface="+mn-lt"/>
              </a:rPr>
              <a:t>cont</a:t>
            </a:r>
            <a:r>
              <a:rPr lang="it-IT" sz="1400" dirty="0">
                <a:latin typeface="+mn-lt"/>
              </a:rPr>
              <a:t>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429125" y="2152650"/>
            <a:ext cx="3714750" cy="704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400" dirty="0">
                <a:latin typeface="+mn-lt"/>
              </a:rPr>
              <a:t>  Ci &lt; CSR   →   sito non </a:t>
            </a:r>
            <a:r>
              <a:rPr lang="it-IT" sz="1400" dirty="0" err="1">
                <a:latin typeface="+mn-lt"/>
              </a:rPr>
              <a:t>cont</a:t>
            </a:r>
            <a:r>
              <a:rPr lang="it-IT" sz="1400" dirty="0">
                <a:latin typeface="+mn-lt"/>
              </a:rPr>
              <a:t>.  →  </a:t>
            </a:r>
            <a:r>
              <a:rPr lang="it-IT" sz="1400" dirty="0" err="1">
                <a:latin typeface="+mn-lt"/>
              </a:rPr>
              <a:t>Monitoraggio</a:t>
            </a:r>
            <a:endParaRPr lang="it-IT" sz="1400" dirty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sz="1400" dirty="0">
                <a:latin typeface="+mn-lt"/>
              </a:rPr>
              <a:t>  Ci &gt; CSR   →   sito </a:t>
            </a:r>
            <a:r>
              <a:rPr lang="it-IT" sz="1400" dirty="0" err="1">
                <a:latin typeface="+mn-lt"/>
              </a:rPr>
              <a:t>cont</a:t>
            </a:r>
            <a:r>
              <a:rPr lang="it-IT" sz="1400" dirty="0">
                <a:latin typeface="+mn-lt"/>
              </a:rPr>
              <a:t>.  →  Progetto di Bonifica</a:t>
            </a:r>
          </a:p>
        </p:txBody>
      </p:sp>
      <p:sp>
        <p:nvSpPr>
          <p:cNvPr id="16397" name="CasellaDiTesto 18"/>
          <p:cNvSpPr txBox="1">
            <a:spLocks noChangeArrowheads="1"/>
          </p:cNvSpPr>
          <p:nvPr/>
        </p:nvSpPr>
        <p:spPr bwMode="auto">
          <a:xfrm>
            <a:off x="571500" y="5500688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latin typeface="Calibri" pitchFamily="34" charset="0"/>
              </a:rPr>
              <a:t>ASPETTI </a:t>
            </a:r>
          </a:p>
          <a:p>
            <a:pPr algn="ctr"/>
            <a:r>
              <a:rPr lang="it-IT" sz="1600" b="1">
                <a:latin typeface="Calibri" pitchFamily="34" charset="0"/>
              </a:rPr>
              <a:t>URBANISTICI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572250" y="3600450"/>
            <a:ext cx="1928813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u="sng" dirty="0">
                <a:latin typeface="+mn-lt"/>
              </a:rPr>
              <a:t>Quadro </a:t>
            </a:r>
            <a:r>
              <a:rPr lang="it-IT" sz="1400" u="sng" dirty="0" err="1">
                <a:latin typeface="+mn-lt"/>
              </a:rPr>
              <a:t>esigenziale</a:t>
            </a:r>
            <a:r>
              <a:rPr lang="it-IT" sz="1400" u="sng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it-IT" sz="1200" dirty="0">
                <a:latin typeface="+mn-lt"/>
              </a:rPr>
              <a:t>in relazione all’assetto proprietario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879725" y="5429250"/>
            <a:ext cx="4643438" cy="89217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compatibilità riusi con previsioni piani urbanistici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fattori localizzativi  </a:t>
            </a:r>
            <a:r>
              <a:rPr lang="it-IT" sz="1200" dirty="0">
                <a:latin typeface="+mn-lt"/>
              </a:rPr>
              <a:t>(posizione, accessibilità,  </a:t>
            </a:r>
            <a:r>
              <a:rPr lang="it-IT" sz="1200" dirty="0" err="1">
                <a:latin typeface="+mn-lt"/>
              </a:rPr>
              <a:t>infrastrutturazione</a:t>
            </a:r>
            <a:r>
              <a:rPr lang="it-IT" sz="1200" dirty="0">
                <a:latin typeface="+mn-lt"/>
              </a:rPr>
              <a:t>, distanza da attrattori  terziari, commerciali, etc.)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562600" y="1978025"/>
            <a:ext cx="14382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u="sng" dirty="0">
                <a:latin typeface="+mn-lt"/>
              </a:rPr>
              <a:t>Analisi di Rischio</a:t>
            </a:r>
            <a:r>
              <a:rPr lang="it-IT" sz="1400" dirty="0">
                <a:latin typeface="+mn-lt"/>
              </a:rPr>
              <a:t>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071938" y="1428750"/>
            <a:ext cx="1944687" cy="21431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429125" y="1928813"/>
            <a:ext cx="3714750" cy="92868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8" name="Connettore 1 27"/>
          <p:cNvCxnSpPr>
            <a:stCxn id="20" idx="4"/>
            <a:endCxn id="24" idx="0"/>
          </p:cNvCxnSpPr>
          <p:nvPr/>
        </p:nvCxnSpPr>
        <p:spPr>
          <a:xfrm rot="5400000">
            <a:off x="898525" y="2820988"/>
            <a:ext cx="785813" cy="1587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24" idx="4"/>
            <a:endCxn id="25" idx="0"/>
          </p:cNvCxnSpPr>
          <p:nvPr/>
        </p:nvCxnSpPr>
        <p:spPr>
          <a:xfrm rot="5400000">
            <a:off x="897732" y="4822031"/>
            <a:ext cx="787400" cy="1587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ccia a destra 31"/>
          <p:cNvSpPr/>
          <p:nvPr/>
        </p:nvSpPr>
        <p:spPr>
          <a:xfrm>
            <a:off x="6335713" y="3779838"/>
            <a:ext cx="357187" cy="285750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879725" y="3311525"/>
            <a:ext cx="3240088" cy="1246188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profilo economico del contesto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profilo sociale del contesto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1400" dirty="0">
                <a:latin typeface="+mn-lt"/>
              </a:rPr>
              <a:t>   nuovi forme produttive e lavorative</a:t>
            </a:r>
          </a:p>
          <a:p>
            <a:pPr algn="ctr">
              <a:spcAft>
                <a:spcPts val="0"/>
              </a:spcAft>
              <a:defRPr/>
            </a:pPr>
            <a:r>
              <a:rPr lang="it-IT" sz="1200" dirty="0">
                <a:latin typeface="+mn-lt"/>
              </a:rPr>
              <a:t>(ICT, </a:t>
            </a:r>
            <a:r>
              <a:rPr lang="it-IT" sz="1200" dirty="0" err="1">
                <a:latin typeface="+mn-lt"/>
              </a:rPr>
              <a:t>co-working</a:t>
            </a:r>
            <a:r>
              <a:rPr lang="it-IT" sz="1200" dirty="0">
                <a:latin typeface="+mn-lt"/>
              </a:rPr>
              <a:t>, incubatori d’impresa) </a:t>
            </a:r>
          </a:p>
        </p:txBody>
      </p:sp>
      <p:pic>
        <p:nvPicPr>
          <p:cNvPr id="34" name="Immagine 39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714375"/>
            <a:ext cx="2624137" cy="246697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408" name="Picture 12" descr="http://digitalforensics.dia.unisa.it/images/logoUni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763" y="614045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FE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5EC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F7F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18295</TotalTime>
  <Words>2282</Words>
  <Application>Microsoft Office PowerPoint</Application>
  <PresentationFormat>Presentazione su schermo (4:3)</PresentationFormat>
  <Paragraphs>330</Paragraphs>
  <Slides>30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Courier New</vt:lpstr>
      <vt:lpstr>Wingdings</vt:lpstr>
      <vt:lpstr>Comic Sans MS</vt:lpstr>
      <vt:lpstr>Tema di Office</vt:lpstr>
      <vt:lpstr>Equazione</vt:lpstr>
      <vt:lpstr>PROPOSTA DI UNA METODOLOGIA INTEGRALE  E MULTICRITERIALE PER IL RIUSO SOSTENIBILE DI EDIFICI INDUSTRIALI DISMESSI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</dc:creator>
  <cp:lastModifiedBy>User</cp:lastModifiedBy>
  <cp:revision>1277</cp:revision>
  <dcterms:created xsi:type="dcterms:W3CDTF">2015-12-02T19:40:09Z</dcterms:created>
  <dcterms:modified xsi:type="dcterms:W3CDTF">2025-11-23T15:40:07Z</dcterms:modified>
</cp:coreProperties>
</file>